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2"/>
  </p:notesMasterIdLst>
  <p:handoutMasterIdLst>
    <p:handoutMasterId r:id="rId43"/>
  </p:handoutMasterIdLst>
  <p:sldIdLst>
    <p:sldId id="274" r:id="rId3"/>
    <p:sldId id="276" r:id="rId4"/>
    <p:sldId id="445" r:id="rId5"/>
    <p:sldId id="400" r:id="rId6"/>
    <p:sldId id="431" r:id="rId7"/>
    <p:sldId id="409" r:id="rId8"/>
    <p:sldId id="432" r:id="rId9"/>
    <p:sldId id="439" r:id="rId10"/>
    <p:sldId id="440" r:id="rId11"/>
    <p:sldId id="402" r:id="rId12"/>
    <p:sldId id="444" r:id="rId13"/>
    <p:sldId id="441" r:id="rId14"/>
    <p:sldId id="443" r:id="rId15"/>
    <p:sldId id="442" r:id="rId16"/>
    <p:sldId id="447" r:id="rId17"/>
    <p:sldId id="448" r:id="rId18"/>
    <p:sldId id="410" r:id="rId19"/>
    <p:sldId id="411" r:id="rId20"/>
    <p:sldId id="434" r:id="rId21"/>
    <p:sldId id="415" r:id="rId22"/>
    <p:sldId id="424" r:id="rId23"/>
    <p:sldId id="426" r:id="rId24"/>
    <p:sldId id="436" r:id="rId25"/>
    <p:sldId id="437" r:id="rId26"/>
    <p:sldId id="413" r:id="rId27"/>
    <p:sldId id="451" r:id="rId28"/>
    <p:sldId id="408" r:id="rId29"/>
    <p:sldId id="449" r:id="rId30"/>
    <p:sldId id="453" r:id="rId31"/>
    <p:sldId id="414" r:id="rId32"/>
    <p:sldId id="450" r:id="rId33"/>
    <p:sldId id="418" r:id="rId34"/>
    <p:sldId id="430" r:id="rId35"/>
    <p:sldId id="419" r:id="rId36"/>
    <p:sldId id="420" r:id="rId37"/>
    <p:sldId id="452" r:id="rId38"/>
    <p:sldId id="349" r:id="rId39"/>
    <p:sldId id="398" r:id="rId40"/>
    <p:sldId id="399" r:id="rId4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Lst>
        </p14:section>
        <p14:section name="Types of Wallets" id="{203E2D95-8DB2-462D-A9C7-818613CEC60D}">
          <p14:sldIdLst>
            <p14:sldId id="445"/>
            <p14:sldId id="400"/>
            <p14:sldId id="431"/>
            <p14:sldId id="409"/>
            <p14:sldId id="432"/>
            <p14:sldId id="439"/>
            <p14:sldId id="440"/>
            <p14:sldId id="402"/>
            <p14:sldId id="444"/>
            <p14:sldId id="441"/>
            <p14:sldId id="443"/>
            <p14:sldId id="442"/>
            <p14:sldId id="447"/>
          </p14:sldIdLst>
        </p14:section>
        <p14:section name="Cryptocurrency Wallet Products" id="{54DFE380-0B55-4281-8AFC-EBE6D9F45DE1}">
          <p14:sldIdLst>
            <p14:sldId id="448"/>
            <p14:sldId id="410"/>
            <p14:sldId id="411"/>
            <p14:sldId id="434"/>
            <p14:sldId id="415"/>
            <p14:sldId id="424"/>
            <p14:sldId id="426"/>
            <p14:sldId id="436"/>
            <p14:sldId id="437"/>
            <p14:sldId id="413"/>
            <p14:sldId id="451"/>
            <p14:sldId id="408"/>
          </p14:sldIdLst>
        </p14:section>
        <p14:section name="Transactions" id="{206C3639-373F-4A13-896C-796CDAB25F2A}">
          <p14:sldIdLst>
            <p14:sldId id="449"/>
            <p14:sldId id="453"/>
            <p14:sldId id="414"/>
            <p14:sldId id="450"/>
            <p14:sldId id="418"/>
            <p14:sldId id="430"/>
            <p14:sldId id="419"/>
            <p14:sldId id="420"/>
            <p14:sldId id="452"/>
          </p14:sldIdLst>
        </p14:section>
        <p14:section name="Conclusion" id="{10E03AB1-9AA8-4E86-9A64-D741901E50A2}">
          <p14:sldIdLst>
            <p14:sldId id="349"/>
            <p14:sldId id="398"/>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A0E"/>
    <a:srgbClr val="F29B60"/>
    <a:srgbClr val="FFF0D9"/>
    <a:srgbClr val="FFA72A"/>
    <a:srgbClr val="F0F5FA"/>
    <a:srgbClr val="1A8AFA"/>
    <a:srgbClr val="0097CC"/>
    <a:srgbClr val="FDFFFF"/>
    <a:srgbClr val="603A14"/>
    <a:srgbClr val="E85C0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89111" autoAdjust="0"/>
  </p:normalViewPr>
  <p:slideViewPr>
    <p:cSldViewPr>
      <p:cViewPr varScale="1">
        <p:scale>
          <a:sx n="73" d="100"/>
          <a:sy n="73" d="100"/>
        </p:scale>
        <p:origin x="749" y="67"/>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23-Feb-18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23-Feb-18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400" dirty="0" err="1">
                <a:solidFill>
                  <a:schemeClr val="tx2">
                    <a:lumMod val="75000"/>
                  </a:schemeClr>
                </a:solidFill>
              </a:rPr>
              <a:t>Jaxx</a:t>
            </a:r>
            <a:r>
              <a:rPr lang="en-US" sz="3200" dirty="0"/>
              <a:t> is a simple tool to hold, control, and trade </a:t>
            </a:r>
            <a:r>
              <a:rPr lang="en-US" sz="3200" dirty="0" err="1"/>
              <a:t>blockchain</a:t>
            </a:r>
            <a:r>
              <a:rPr lang="en-US" sz="3200" dirty="0"/>
              <a:t>-based assets</a:t>
            </a:r>
          </a:p>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200" dirty="0"/>
              <a:t>Easy access to </a:t>
            </a:r>
            <a:r>
              <a:rPr lang="en-US" sz="3400" dirty="0" err="1">
                <a:solidFill>
                  <a:schemeClr val="tx2">
                    <a:lumMod val="75000"/>
                  </a:schemeClr>
                </a:solidFill>
              </a:rPr>
              <a:t>Jaxx</a:t>
            </a:r>
            <a:r>
              <a:rPr lang="en-US" sz="3400" dirty="0">
                <a:solidFill>
                  <a:schemeClr val="tx2">
                    <a:lumMod val="75000"/>
                  </a:schemeClr>
                </a:solidFill>
              </a:rPr>
              <a:t> wallet </a:t>
            </a:r>
            <a:r>
              <a:rPr lang="en-US" sz="3200" dirty="0"/>
              <a:t>on any of the supported platforms</a:t>
            </a:r>
          </a:p>
          <a:p>
            <a:pPr marL="0" lvl="1" indent="0" algn="l">
              <a:lnSpc>
                <a:spcPct val="105000"/>
              </a:lnSpc>
              <a:spcBef>
                <a:spcPts val="600"/>
              </a:spcBef>
              <a:spcAft>
                <a:spcPts val="600"/>
              </a:spcAft>
              <a:buClr>
                <a:schemeClr val="accent1"/>
              </a:buClr>
              <a:buSzPct val="80000"/>
              <a:buFont typeface="Wingdings" panose="05000000000000000000" pitchFamily="2" charset="2"/>
              <a:buNone/>
            </a:pPr>
            <a:r>
              <a:rPr lang="en-US" sz="3200" dirty="0"/>
              <a:t>True ownership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78793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105000"/>
              </a:lnSpc>
              <a:spcBef>
                <a:spcPts val="600"/>
              </a:spcBef>
              <a:spcAft>
                <a:spcPts val="600"/>
              </a:spcAft>
              <a:buClr>
                <a:srgbClr val="F2B254"/>
              </a:buClr>
              <a:buSzPct val="100000"/>
              <a:buFont typeface="+mj-lt"/>
              <a:buNone/>
            </a:pPr>
            <a:r>
              <a:rPr lang="en-US" sz="1600" b="0" dirty="0"/>
              <a:t>First desktop multi-asset </a:t>
            </a:r>
            <a:r>
              <a:rPr lang="en-US" sz="1600" b="0" dirty="0">
                <a:solidFill>
                  <a:srgbClr val="F3BE60"/>
                </a:solidFill>
              </a:rPr>
              <a:t>wallet </a:t>
            </a:r>
          </a:p>
          <a:p>
            <a:pPr marL="0" indent="0" fontAlgn="base">
              <a:lnSpc>
                <a:spcPct val="105000"/>
              </a:lnSpc>
              <a:spcBef>
                <a:spcPts val="600"/>
              </a:spcBef>
              <a:spcAft>
                <a:spcPts val="600"/>
              </a:spcAft>
              <a:buClr>
                <a:srgbClr val="F2B254"/>
              </a:buClr>
              <a:buSzPct val="100000"/>
              <a:buFont typeface="+mj-lt"/>
              <a:buNone/>
            </a:pPr>
            <a:r>
              <a:rPr lang="en-US" sz="1600" b="0" dirty="0"/>
              <a:t>Real time track the value of your portfolio</a:t>
            </a:r>
          </a:p>
          <a:p>
            <a:pPr marL="0" indent="0" fontAlgn="base">
              <a:lnSpc>
                <a:spcPct val="105000"/>
              </a:lnSpc>
              <a:spcBef>
                <a:spcPts val="600"/>
              </a:spcBef>
              <a:spcAft>
                <a:spcPts val="600"/>
              </a:spcAft>
              <a:buClr>
                <a:srgbClr val="F2B254"/>
              </a:buClr>
              <a:buSzPct val="100000"/>
              <a:buFont typeface="+mj-lt"/>
              <a:buNone/>
            </a:pPr>
            <a:r>
              <a:rPr lang="en-US" sz="1600" b="0" dirty="0"/>
              <a:t>Designed for people who have never used an exchange</a:t>
            </a:r>
          </a:p>
          <a:p>
            <a:pPr marL="0" indent="0" fontAlgn="base">
              <a:lnSpc>
                <a:spcPct val="105000"/>
              </a:lnSpc>
              <a:spcBef>
                <a:spcPts val="600"/>
              </a:spcBef>
              <a:spcAft>
                <a:spcPts val="600"/>
              </a:spcAft>
              <a:buClr>
                <a:srgbClr val="F2B254"/>
              </a:buClr>
              <a:buSzPct val="100000"/>
              <a:buFont typeface="+mj-lt"/>
              <a:buNone/>
            </a:pPr>
            <a:r>
              <a:rPr lang="en-US" sz="1600" b="0" dirty="0">
                <a:solidFill>
                  <a:srgbClr val="F3BE60"/>
                </a:solidFill>
              </a:rPr>
              <a:t>Exodus</a:t>
            </a:r>
            <a:r>
              <a:rPr lang="en-US" sz="1600" b="0" dirty="0"/>
              <a:t> hides the complex details behind the scenes</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Beautiful and intuitive design</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Information is stored on your computer</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Inside the </a:t>
            </a:r>
            <a:r>
              <a:rPr lang="en-US" sz="3200" dirty="0">
                <a:solidFill>
                  <a:schemeClr val="tx2">
                    <a:lumMod val="75000"/>
                  </a:schemeClr>
                </a:solidFill>
              </a:rPr>
              <a:t>wallet</a:t>
            </a:r>
            <a:r>
              <a:rPr lang="en-US" sz="3200" dirty="0"/>
              <a:t> cryptocurrencies can be traded via ShapeShift</a:t>
            </a:r>
          </a:p>
          <a:p>
            <a:pPr marL="0" indent="0" fontAlgn="base">
              <a:lnSpc>
                <a:spcPct val="105000"/>
              </a:lnSpc>
              <a:spcBef>
                <a:spcPts val="600"/>
              </a:spcBef>
              <a:spcAft>
                <a:spcPts val="600"/>
              </a:spcAft>
              <a:buClr>
                <a:srgbClr val="F2B254"/>
              </a:buClr>
              <a:buSzPct val="100000"/>
              <a:buFont typeface="+mj-lt"/>
              <a:buNone/>
            </a:pPr>
            <a:endParaRPr lang="bg-BG" sz="1600" b="0"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64035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756311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22401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5000"/>
              </a:lnSpc>
            </a:pPr>
            <a:r>
              <a:rPr lang="en-US" sz="4100" dirty="0"/>
              <a:t>Each transaction has at least one </a:t>
            </a:r>
            <a:r>
              <a:rPr lang="en-US" sz="4400" dirty="0">
                <a:solidFill>
                  <a:schemeClr val="tx2">
                    <a:lumMod val="75000"/>
                  </a:schemeClr>
                </a:solidFill>
              </a:rPr>
              <a:t>input</a:t>
            </a:r>
            <a:r>
              <a:rPr lang="en-US" sz="4100" dirty="0"/>
              <a:t> and one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input</a:t>
            </a:r>
            <a:r>
              <a:rPr lang="en-US" sz="4100" dirty="0"/>
              <a:t> spends the </a:t>
            </a:r>
            <a:r>
              <a:rPr lang="en-US" sz="4100" dirty="0" err="1"/>
              <a:t>satoshis</a:t>
            </a:r>
            <a:r>
              <a:rPr lang="en-US" sz="4100" dirty="0"/>
              <a:t> paid to a previous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output</a:t>
            </a:r>
            <a:r>
              <a:rPr lang="en-US" sz="4100" dirty="0"/>
              <a:t> then waits as an Unspent Transaction Output (UTXO)</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606659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882348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4923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software program that stores private and public keys and interacts with various </a:t>
            </a:r>
            <a:r>
              <a:rPr lang="en-US" dirty="0" err="1"/>
              <a:t>blockchains</a:t>
            </a:r>
            <a:endParaRPr lang="en-US" dirty="0"/>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program that enables users to send and receive digital currency and monitor their balance</a:t>
            </a:r>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if you want to use Bitcoin or any other cryptocurrency you will need  to have a </a:t>
            </a:r>
            <a:r>
              <a:rPr lang="en-US" sz="1800" dirty="0">
                <a:solidFill>
                  <a:schemeClr val="tx2">
                    <a:lumMod val="75000"/>
                  </a:schemeClr>
                </a:solidFill>
              </a:rPr>
              <a:t>cryptocurrency wallet</a:t>
            </a:r>
          </a:p>
          <a:p>
            <a:pPr marL="0" marR="0" lvl="1"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63524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a:t>
            </a:r>
            <a:r>
              <a:rPr lang="en-US" dirty="0">
                <a:solidFill>
                  <a:schemeClr val="tx2">
                    <a:lumMod val="75000"/>
                  </a:schemeClr>
                </a:solidFill>
              </a:rPr>
              <a:t>desktop wallet </a:t>
            </a:r>
            <a:r>
              <a:rPr lang="en-US" dirty="0"/>
              <a:t>is only as secure as your computer</a:t>
            </a:r>
          </a:p>
          <a:p>
            <a:pPr lvl="1"/>
            <a:r>
              <a:rPr lang="en-US" dirty="0"/>
              <a:t>if security practices are followed </a:t>
            </a:r>
            <a:r>
              <a:rPr lang="en-US" dirty="0">
                <a:solidFill>
                  <a:schemeClr val="tx2">
                    <a:lumMod val="75000"/>
                  </a:schemeClr>
                </a:solidFill>
              </a:rPr>
              <a:t>desktop wallets </a:t>
            </a:r>
            <a:r>
              <a:rPr lang="en-US" dirty="0"/>
              <a:t>are regarded as safer than exchange wallets</a:t>
            </a:r>
          </a:p>
          <a:p>
            <a:pPr lvl="1"/>
            <a:r>
              <a:rPr lang="en-US" dirty="0"/>
              <a:t>a </a:t>
            </a:r>
            <a:r>
              <a:rPr lang="en-US" dirty="0">
                <a:solidFill>
                  <a:schemeClr val="tx2">
                    <a:lumMod val="75000"/>
                  </a:schemeClr>
                </a:solidFill>
              </a:rPr>
              <a:t>desktop wallet </a:t>
            </a:r>
            <a:r>
              <a:rPr lang="en-US" dirty="0"/>
              <a:t>is often baked into a </a:t>
            </a:r>
            <a:r>
              <a:rPr lang="en-US" dirty="0" err="1"/>
              <a:t>blockchain</a:t>
            </a:r>
            <a:r>
              <a:rPr lang="en-US" dirty="0"/>
              <a:t> client</a:t>
            </a:r>
          </a:p>
          <a:p>
            <a:pPr lvl="1"/>
            <a:r>
              <a:rPr lang="en-US" dirty="0"/>
              <a:t>having a </a:t>
            </a:r>
            <a:r>
              <a:rPr lang="en-US" dirty="0">
                <a:solidFill>
                  <a:schemeClr val="tx2">
                    <a:lumMod val="75000"/>
                  </a:schemeClr>
                </a:solidFill>
              </a:rPr>
              <a:t>desktop wallet </a:t>
            </a:r>
            <a:r>
              <a:rPr lang="en-US" dirty="0"/>
              <a:t>means you are in full control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425897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An online wallet is literally a web-based wallet. You don’t download an app, but rather data is hosted on a real or virtual server.  Some online wallets are hybrid wallets allowing encryption of private data before being sent to the online server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3524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0" dirty="0"/>
              <a:t>Hardware Wallet</a:t>
            </a:r>
            <a:r>
              <a:rPr lang="en-US" dirty="0"/>
              <a:t>: Dedicated hardware that is specifically built to hold cryptocurrency and keep it secure. This includes USB devices. These devices can go online to make transactions and get data and then can be taken offline for transportation and security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3129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It contains public and private keys </a:t>
            </a:r>
            <a:r>
              <a:rPr lang="en-US" sz="1600" dirty="0" err="1"/>
              <a:t>tha</a:t>
            </a:r>
            <a:endParaRPr lang="en-US" sz="1600" dirty="0"/>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Often </a:t>
            </a:r>
            <a:r>
              <a:rPr lang="en-US" sz="1600" dirty="0">
                <a:solidFill>
                  <a:schemeClr val="tx2">
                    <a:lumMod val="75000"/>
                  </a:schemeClr>
                </a:solidFill>
              </a:rPr>
              <a:t>paper wallets </a:t>
            </a:r>
            <a:r>
              <a:rPr lang="en-US" sz="1600" dirty="0"/>
              <a:t>have QR codes</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keys are not stored digitally anywhere and can not be a subject to cyber attacks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disadvantage is that paper and ink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96483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Bitcoin Address is an identifier of 26-35 characters showing a destination for a payment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Private Key is a secret number that allows bitcoins to be spent Every </a:t>
            </a:r>
            <a:r>
              <a:rPr lang="en-US" sz="1800" dirty="0">
                <a:solidFill>
                  <a:schemeClr val="tx2">
                    <a:lumMod val="75000"/>
                  </a:schemeClr>
                </a:solidFill>
              </a:rPr>
              <a:t>Bitcoin wallet </a:t>
            </a:r>
            <a:r>
              <a:rPr lang="en-US" sz="1600" dirty="0"/>
              <a:t>contains one or more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34925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After generated a </a:t>
            </a:r>
            <a:r>
              <a:rPr lang="en-US" sz="1800" dirty="0">
                <a:solidFill>
                  <a:schemeClr val="tx2">
                    <a:lumMod val="75000"/>
                  </a:schemeClr>
                </a:solidFill>
              </a:rPr>
              <a:t>paper wallet </a:t>
            </a:r>
            <a:r>
              <a:rPr lang="en-US" sz="1600" dirty="0"/>
              <a:t>could be printed and kept safe</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Sending a transaction from a </a:t>
            </a:r>
            <a:r>
              <a:rPr lang="en-US" sz="1800" dirty="0">
                <a:solidFill>
                  <a:schemeClr val="tx2">
                    <a:lumMod val="75000"/>
                  </a:schemeClr>
                </a:solidFill>
              </a:rPr>
              <a:t>paper wallet </a:t>
            </a:r>
            <a:r>
              <a:rPr lang="en-US" sz="1600" dirty="0"/>
              <a:t>requires either scanning the QR code or manually entering the addresses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2916219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23-Feb-18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2" descr="Academy">
            <a:extLst>
              <a:ext uri="{FF2B5EF4-FFF2-40B4-BE49-F238E27FC236}">
                <a16:creationId xmlns:a16="http://schemas.microsoft.com/office/drawing/2014/main" id="{E2C20EE3-2BA3-4D8D-A897-8FCDADA889A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2" descr="Academy">
            <a:extLst>
              <a:ext uri="{FF2B5EF4-FFF2-40B4-BE49-F238E27FC236}">
                <a16:creationId xmlns:a16="http://schemas.microsoft.com/office/drawing/2014/main" id="{8C13E39C-EDDF-4E0A-B6E2-17704F2A419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990012" y="304800"/>
            <a:ext cx="2838500" cy="58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9" name="Rectangle 18"/>
          <p:cNvSpPr/>
          <p:nvPr userDrawn="1"/>
        </p:nvSpPr>
        <p:spPr>
          <a:xfrm rot="20958301">
            <a:off x="940577" y="3503318"/>
            <a:ext cx="5494586"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8000" b="1" kern="1200" noProof="0" dirty="0">
                <a:solidFill>
                  <a:srgbClr val="F3BE60"/>
                </a:solidFill>
                <a:latin typeface="+mj-lt"/>
                <a:ea typeface="+mj-ea"/>
                <a:cs typeface="+mj-cs"/>
              </a:rPr>
              <a:t>Questions?</a:t>
            </a:r>
            <a:endParaRPr lang="en-US" sz="8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026" name="Picture 2" descr="Academy">
            <a:extLst>
              <a:ext uri="{FF2B5EF4-FFF2-40B4-BE49-F238E27FC236}">
                <a16:creationId xmlns:a16="http://schemas.microsoft.com/office/drawing/2014/main" id="{F6FA964B-A5A1-4D8A-9B76-3C41FD5D40E8}"/>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23-Feb-18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kingsland.academy/"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coin.org/" TargetMode="External"/><Relationship Id="rId11" Type="http://schemas.openxmlformats.org/officeDocument/2006/relationships/image" Target="../media/image10.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hyperlink" Target="https://getmonero.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tcoin/bips/blob/master/bip-0039/english.txt"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iancoleman.io/bip39" TargetMode="External"/><Relationship Id="rId4" Type="http://schemas.openxmlformats.org/officeDocument/2006/relationships/hyperlink" Target="https://github.com/bitcoin/bips/blob/master/bip-0039.mediawiki"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3.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myetherwallet.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coinbase.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lockchain.info/tx/90b18aa54288ec610d83ff1abe90f10d8ca87fb6411a72b2e56a169fdc9b0219"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itcoinfees.earn.com/" TargetMode="External"/><Relationship Id="rId2" Type="http://schemas.openxmlformats.org/officeDocument/2006/relationships/hyperlink" Target="https://bitcoinfees.info/"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hyperlink" Target="http://www.kingsland.academ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www.exodus.io/" TargetMode="External"/><Relationship Id="rId2" Type="http://schemas.openxmlformats.org/officeDocument/2006/relationships/hyperlink" Target="https://bitcoin.org/" TargetMode="External"/><Relationship Id="rId1" Type="http://schemas.openxmlformats.org/officeDocument/2006/relationships/slideLayout" Target="../slideLayouts/slideLayout2.xml"/><Relationship Id="rId6" Type="http://schemas.openxmlformats.org/officeDocument/2006/relationships/hyperlink" Target="https://en.bitcoin.it/wiki/Transaction" TargetMode="External"/><Relationship Id="rId5" Type="http://schemas.openxmlformats.org/officeDocument/2006/relationships/hyperlink" Target="https://www.bitaddress.org/" TargetMode="External"/><Relationship Id="rId4" Type="http://schemas.openxmlformats.org/officeDocument/2006/relationships/hyperlink" Target="https://jaxx.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457200"/>
            <a:ext cx="11490111" cy="1476352"/>
          </a:xfrm>
        </p:spPr>
        <p:txBody>
          <a:bodyPr>
            <a:normAutofit fontScale="90000"/>
          </a:bodyPr>
          <a:lstStyle/>
          <a:p>
            <a:r>
              <a:rPr lang="en-US" dirty="0"/>
              <a:t>Cryptocurrency Wallets and Transactions</a:t>
            </a:r>
          </a:p>
        </p:txBody>
      </p:sp>
      <p:sp>
        <p:nvSpPr>
          <p:cNvPr id="6" name="Subtitle 5"/>
          <p:cNvSpPr>
            <a:spLocks noGrp="1"/>
          </p:cNvSpPr>
          <p:nvPr>
            <p:ph type="subTitle" idx="1"/>
          </p:nvPr>
        </p:nvSpPr>
        <p:spPr>
          <a:xfrm>
            <a:off x="1598612" y="1812899"/>
            <a:ext cx="9891499" cy="1311301"/>
          </a:xfrm>
        </p:spPr>
        <p:txBody>
          <a:bodyPr vert="horz" lIns="0" tIns="0" rIns="0" bIns="0" rtlCol="0">
            <a:normAutofit/>
          </a:bodyPr>
          <a:lstStyle/>
          <a:p>
            <a:r>
              <a:rPr lang="en-US" dirty="0"/>
              <a:t>Types of Crypto Wallets,</a:t>
            </a:r>
            <a:br>
              <a:rPr lang="en-US" dirty="0"/>
            </a:br>
            <a:r>
              <a:rPr lang="en-US" dirty="0"/>
              <a:t>Cryptocurrency Transactions</a:t>
            </a:r>
          </a:p>
        </p:txBody>
      </p:sp>
      <p:sp>
        <p:nvSpPr>
          <p:cNvPr id="21" name="Text Placeholder 10">
            <a:extLst>
              <a:ext uri="{FF2B5EF4-FFF2-40B4-BE49-F238E27FC236}">
                <a16:creationId xmlns:a16="http://schemas.microsoft.com/office/drawing/2014/main" id="{CD7F6060-D54C-4D89-8433-A5CA4CA3F4BD}"/>
              </a:ext>
            </a:extLst>
          </p:cNvPr>
          <p:cNvSpPr txBox="1">
            <a:spLocks/>
          </p:cNvSpPr>
          <p:nvPr/>
        </p:nvSpPr>
        <p:spPr bwMode="auto">
          <a:xfrm>
            <a:off x="648927" y="5596786"/>
            <a:ext cx="3187613" cy="36355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solidFill>
                  <a:schemeClr val="tx2">
                    <a:lumMod val="50000"/>
                  </a:schemeClr>
                </a:solidFill>
              </a:rPr>
              <a:t>Academy School of Blockchain</a:t>
            </a:r>
          </a:p>
        </p:txBody>
      </p:sp>
      <p:sp>
        <p:nvSpPr>
          <p:cNvPr id="23" name="Text Placeholder 11">
            <a:extLst>
              <a:ext uri="{FF2B5EF4-FFF2-40B4-BE49-F238E27FC236}">
                <a16:creationId xmlns:a16="http://schemas.microsoft.com/office/drawing/2014/main" id="{4108F3BF-93BA-4955-93D9-813DBABC1998}"/>
              </a:ext>
            </a:extLst>
          </p:cNvPr>
          <p:cNvSpPr txBox="1">
            <a:spLocks/>
          </p:cNvSpPr>
          <p:nvPr/>
        </p:nvSpPr>
        <p:spPr bwMode="auto">
          <a:xfrm>
            <a:off x="648927" y="5956421"/>
            <a:ext cx="3187613" cy="331235"/>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6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3"/>
              </a:rPr>
              <a:t>http://kingsland.academy</a:t>
            </a:r>
            <a:endParaRPr lang="en-GB"/>
          </a:p>
        </p:txBody>
      </p:sp>
      <p:sp>
        <p:nvSpPr>
          <p:cNvPr id="24" name="Text Placeholder 19">
            <a:extLst>
              <a:ext uri="{FF2B5EF4-FFF2-40B4-BE49-F238E27FC236}">
                <a16:creationId xmlns:a16="http://schemas.microsoft.com/office/drawing/2014/main" id="{E4D0C9F6-6E56-4B44-9BC9-F06F74AF043F}"/>
              </a:ext>
            </a:extLst>
          </p:cNvPr>
          <p:cNvSpPr>
            <a:spLocks noGrp="1"/>
          </p:cNvSpPr>
          <p:nvPr>
            <p:ph type="body" sz="quarter" idx="10"/>
          </p:nvPr>
        </p:nvSpPr>
        <p:spPr>
          <a:xfrm>
            <a:off x="644956" y="4624819"/>
            <a:ext cx="3187613" cy="525135"/>
          </a:xfrm>
        </p:spPr>
        <p:txBody>
          <a:bodyPr/>
          <a:lstStyle/>
          <a:p>
            <a:r>
              <a:rPr lang="en-US" dirty="0"/>
              <a:t>Svetlin Nakov</a:t>
            </a:r>
          </a:p>
        </p:txBody>
      </p:sp>
      <p:sp>
        <p:nvSpPr>
          <p:cNvPr id="25" name="Text Placeholder 21">
            <a:extLst>
              <a:ext uri="{FF2B5EF4-FFF2-40B4-BE49-F238E27FC236}">
                <a16:creationId xmlns:a16="http://schemas.microsoft.com/office/drawing/2014/main" id="{72F01D8C-B501-4B61-B988-C493B006DEF1}"/>
              </a:ext>
            </a:extLst>
          </p:cNvPr>
          <p:cNvSpPr>
            <a:spLocks noGrp="1"/>
          </p:cNvSpPr>
          <p:nvPr>
            <p:ph type="body" sz="quarter" idx="13"/>
          </p:nvPr>
        </p:nvSpPr>
        <p:spPr>
          <a:xfrm>
            <a:off x="644957" y="5113190"/>
            <a:ext cx="3187614" cy="444343"/>
          </a:xfrm>
        </p:spPr>
        <p:txBody>
          <a:bodyPr/>
          <a:lstStyle/>
          <a:p>
            <a:r>
              <a:rPr lang="en-US" dirty="0"/>
              <a:t>Technical Trainer</a:t>
            </a:r>
          </a:p>
        </p:txBody>
      </p:sp>
      <p:pic>
        <p:nvPicPr>
          <p:cNvPr id="26" name="Picture 2" descr="Academy">
            <a:extLst>
              <a:ext uri="{FF2B5EF4-FFF2-40B4-BE49-F238E27FC236}">
                <a16:creationId xmlns:a16="http://schemas.microsoft.com/office/drawing/2014/main" id="{F4958E14-3AC3-4B60-870C-0377FA7FB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955" y="3613740"/>
            <a:ext cx="3187613" cy="653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Резултат с изображение за blockchain">
            <a:extLst>
              <a:ext uri="{FF2B5EF4-FFF2-40B4-BE49-F238E27FC236}">
                <a16:creationId xmlns:a16="http://schemas.microsoft.com/office/drawing/2014/main" id="{4910F2B6-B3ED-4380-BACB-70E6F20EFDC9}"/>
              </a:ext>
            </a:extLst>
          </p:cNvPr>
          <p:cNvPicPr>
            <a:picLocks noGrp="1" noChangeAspect="1" noChangeArrowheads="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bwMode="auto">
          <a:xfrm>
            <a:off x="4667531" y="3200400"/>
            <a:ext cx="7108984" cy="32396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8" name="Picture 2" descr="Свързано изображение">
            <a:hlinkClick r:id="rId6"/>
            <a:extLst>
              <a:ext uri="{FF2B5EF4-FFF2-40B4-BE49-F238E27FC236}">
                <a16:creationId xmlns:a16="http://schemas.microsoft.com/office/drawing/2014/main" id="{388B9F72-C11E-40D0-9D21-B07102C17441}"/>
              </a:ext>
            </a:extLst>
          </p:cNvPr>
          <p:cNvPicPr>
            <a:picLocks noChangeAspect="1" noChangeArrowheads="1"/>
          </p:cNvPicPr>
          <p:nvPr/>
        </p:nvPicPr>
        <p:blipFill>
          <a:blip r:embed="rId7"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7694612" y="3633934"/>
            <a:ext cx="863090" cy="8630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FA82683-FB69-4000-A004-F106B65FEF8A}"/>
              </a:ext>
            </a:extLst>
          </p:cNvPr>
          <p:cNvPicPr>
            <a:picLocks noChangeAspect="1"/>
          </p:cNvPicPr>
          <p:nvPr/>
        </p:nvPicPr>
        <p:blipFill>
          <a:blip r:embed="rId8"/>
          <a:stretch>
            <a:fillRect/>
          </a:stretch>
        </p:blipFill>
        <p:spPr>
          <a:xfrm>
            <a:off x="9162310" y="3529425"/>
            <a:ext cx="890093" cy="1097375"/>
          </a:xfrm>
          <a:prstGeom prst="rect">
            <a:avLst/>
          </a:prstGeom>
        </p:spPr>
      </p:pic>
      <p:pic>
        <p:nvPicPr>
          <p:cNvPr id="30" name="Picture 20" descr="Резултат с изображение за monero logo png">
            <a:hlinkClick r:id="rId9"/>
            <a:extLst>
              <a:ext uri="{FF2B5EF4-FFF2-40B4-BE49-F238E27FC236}">
                <a16:creationId xmlns:a16="http://schemas.microsoft.com/office/drawing/2014/main" id="{1C37DA32-D4BA-48CA-962A-5E8528E5CAA9}"/>
              </a:ext>
            </a:extLst>
          </p:cNvPr>
          <p:cNvPicPr>
            <a:picLocks noChangeAspect="1" noChangeArrowheads="1"/>
          </p:cNvPicPr>
          <p:nvPr/>
        </p:nvPicPr>
        <p:blipFill>
          <a:blip r:embed="rId10"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229826">
            <a:off x="10584805" y="4165677"/>
            <a:ext cx="672296" cy="6722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Свързано изображение">
            <a:extLst>
              <a:ext uri="{FF2B5EF4-FFF2-40B4-BE49-F238E27FC236}">
                <a16:creationId xmlns:a16="http://schemas.microsoft.com/office/drawing/2014/main" id="{E8D39F62-49F9-40F4-9765-54A0A7F89EC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0594">
            <a:off x="5969786" y="3585220"/>
            <a:ext cx="865635" cy="8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9989D-F5B6-4867-BA46-C0BE92F46421}"/>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8" name="Content Placeholder 7">
            <a:extLst>
              <a:ext uri="{FF2B5EF4-FFF2-40B4-BE49-F238E27FC236}">
                <a16:creationId xmlns:a16="http://schemas.microsoft.com/office/drawing/2014/main" id="{C79FE8F0-B108-4FD5-90AC-CC1E0381ADA4}"/>
              </a:ext>
            </a:extLst>
          </p:cNvPr>
          <p:cNvSpPr>
            <a:spLocks noGrp="1"/>
          </p:cNvSpPr>
          <p:nvPr>
            <p:ph idx="1"/>
          </p:nvPr>
        </p:nvSpPr>
        <p:spPr>
          <a:xfrm>
            <a:off x="190413" y="1151121"/>
            <a:ext cx="11618999" cy="5570355"/>
          </a:xfrm>
        </p:spPr>
        <p:txBody>
          <a:bodyPr>
            <a:normAutofit/>
          </a:bodyPr>
          <a:lstStyle/>
          <a:p>
            <a:r>
              <a:rPr lang="en-US" sz="3600" dirty="0">
                <a:solidFill>
                  <a:schemeClr val="tx2">
                    <a:lumMod val="75000"/>
                  </a:schemeClr>
                </a:solidFill>
              </a:rPr>
              <a:t>Paper wallets</a:t>
            </a:r>
            <a:r>
              <a:rPr lang="en-US" sz="3600" dirty="0"/>
              <a:t> hold </a:t>
            </a:r>
            <a:r>
              <a:rPr lang="en-US" sz="3600" dirty="0">
                <a:solidFill>
                  <a:schemeClr val="tx2">
                    <a:lumMod val="75000"/>
                  </a:schemeClr>
                </a:solidFill>
              </a:rPr>
              <a:t>p</a:t>
            </a:r>
            <a:r>
              <a:rPr lang="en-US" sz="3400" dirty="0">
                <a:solidFill>
                  <a:schemeClr val="tx2">
                    <a:lumMod val="75000"/>
                  </a:schemeClr>
                </a:solidFill>
              </a:rPr>
              <a:t>ublic</a:t>
            </a:r>
            <a:r>
              <a:rPr lang="en-US" sz="3400" dirty="0"/>
              <a:t> + </a:t>
            </a:r>
            <a:r>
              <a:rPr lang="en-US" sz="3400" dirty="0">
                <a:solidFill>
                  <a:schemeClr val="tx2">
                    <a:lumMod val="75000"/>
                  </a:schemeClr>
                </a:solidFill>
              </a:rPr>
              <a:t>private</a:t>
            </a:r>
            <a:r>
              <a:rPr lang="en-US" sz="3400" dirty="0"/>
              <a:t> keys printed on a </a:t>
            </a:r>
            <a:r>
              <a:rPr lang="en-US" sz="3400" dirty="0">
                <a:solidFill>
                  <a:schemeClr val="tx2">
                    <a:lumMod val="75000"/>
                  </a:schemeClr>
                </a:solidFill>
              </a:rPr>
              <a:t>paper</a:t>
            </a:r>
          </a:p>
          <a:p>
            <a:pPr lvl="1"/>
            <a:r>
              <a:rPr lang="en-US" sz="3400" dirty="0"/>
              <a:t>May contain a </a:t>
            </a:r>
            <a:r>
              <a:rPr lang="en-US" sz="3400" dirty="0">
                <a:solidFill>
                  <a:schemeClr val="tx2">
                    <a:lumMod val="75000"/>
                  </a:schemeClr>
                </a:solidFill>
              </a:rPr>
              <a:t>QR code </a:t>
            </a:r>
            <a:r>
              <a:rPr lang="en-US" sz="3400" dirty="0"/>
              <a:t>to allow scanning the keys</a:t>
            </a:r>
          </a:p>
          <a:p>
            <a:pPr>
              <a:spcBef>
                <a:spcPts val="1200"/>
              </a:spcBef>
            </a:pPr>
            <a:r>
              <a:rPr lang="en-US" sz="3600" dirty="0"/>
              <a:t>Security</a:t>
            </a:r>
          </a:p>
          <a:p>
            <a:pPr lvl="1"/>
            <a:r>
              <a:rPr lang="en-US" sz="3400" dirty="0"/>
              <a:t>Can be </a:t>
            </a:r>
            <a:r>
              <a:rPr lang="en-US" sz="3400" dirty="0">
                <a:solidFill>
                  <a:schemeClr val="tx2">
                    <a:lumMod val="75000"/>
                  </a:schemeClr>
                </a:solidFill>
              </a:rPr>
              <a:t>copied</a:t>
            </a:r>
            <a:r>
              <a:rPr lang="en-US" sz="3400" dirty="0"/>
              <a:t> by a camera</a:t>
            </a:r>
          </a:p>
          <a:p>
            <a:pPr lvl="1"/>
            <a:r>
              <a:rPr lang="en-US" sz="3400" dirty="0"/>
              <a:t>May hold the keys </a:t>
            </a:r>
            <a:r>
              <a:rPr lang="en-US" sz="3400" dirty="0">
                <a:solidFill>
                  <a:schemeClr val="tx2">
                    <a:lumMod val="75000"/>
                  </a:schemeClr>
                </a:solidFill>
              </a:rPr>
              <a:t>encrypted</a:t>
            </a:r>
          </a:p>
          <a:p>
            <a:pPr lvl="1"/>
            <a:r>
              <a:rPr lang="en-US" sz="3400" dirty="0"/>
              <a:t>Paper and ink are </a:t>
            </a:r>
            <a:r>
              <a:rPr lang="en-US" sz="3400" dirty="0">
                <a:solidFill>
                  <a:schemeClr val="tx2">
                    <a:lumMod val="75000"/>
                  </a:schemeClr>
                </a:solidFill>
              </a:rPr>
              <a:t>fragile</a:t>
            </a:r>
          </a:p>
          <a:p>
            <a:pPr lvl="1"/>
            <a:r>
              <a:rPr lang="en-US" sz="3400" dirty="0"/>
              <a:t>Keys are not stored </a:t>
            </a:r>
            <a:r>
              <a:rPr lang="en-US" sz="3400" dirty="0">
                <a:solidFill>
                  <a:schemeClr val="tx2">
                    <a:lumMod val="75000"/>
                  </a:schemeClr>
                </a:solidFill>
              </a:rPr>
              <a:t>digitally</a:t>
            </a:r>
          </a:p>
          <a:p>
            <a:endParaRPr lang="en-US" dirty="0"/>
          </a:p>
        </p:txBody>
      </p:sp>
      <p:sp>
        <p:nvSpPr>
          <p:cNvPr id="4" name="Title 3">
            <a:extLst>
              <a:ext uri="{FF2B5EF4-FFF2-40B4-BE49-F238E27FC236}">
                <a16:creationId xmlns:a16="http://schemas.microsoft.com/office/drawing/2014/main" id="{A0E95EAE-EA7F-40E1-833F-F939E583CBCB}"/>
              </a:ext>
            </a:extLst>
          </p:cNvPr>
          <p:cNvSpPr>
            <a:spLocks noGrp="1"/>
          </p:cNvSpPr>
          <p:nvPr>
            <p:ph type="title"/>
          </p:nvPr>
        </p:nvSpPr>
        <p:spPr/>
        <p:txBody>
          <a:bodyPr/>
          <a:lstStyle/>
          <a:p>
            <a:r>
              <a:rPr lang="en-US"/>
              <a:t>Paper Wallets</a:t>
            </a:r>
            <a:endParaRPr lang="en-US" dirty="0"/>
          </a:p>
        </p:txBody>
      </p:sp>
      <p:pic>
        <p:nvPicPr>
          <p:cNvPr id="4098" name="Picture 2" descr="C:\Users\FiReDeSiRe\Desktop\Blockchain Camp SoftUni\Day 3\materials\1_X-OWEvWAHLUpg9H_jUm8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415" y="2992798"/>
            <a:ext cx="5125997" cy="2745612"/>
          </a:xfrm>
          <a:prstGeom prst="roundRect">
            <a:avLst>
              <a:gd name="adj" fmla="val 1340"/>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8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AFFBE-40B0-4E10-A618-9F6E148499BA}"/>
              </a:ext>
            </a:extLst>
          </p:cNvPr>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a:extLst>
              <a:ext uri="{FF2B5EF4-FFF2-40B4-BE49-F238E27FC236}">
                <a16:creationId xmlns:a16="http://schemas.microsoft.com/office/drawing/2014/main" id="{F310A003-6278-4F37-9D28-9CA8E2C9461A}"/>
              </a:ext>
            </a:extLst>
          </p:cNvPr>
          <p:cNvSpPr>
            <a:spLocks noGrp="1"/>
          </p:cNvSpPr>
          <p:nvPr>
            <p:ph idx="1"/>
          </p:nvPr>
        </p:nvSpPr>
        <p:spPr>
          <a:xfrm>
            <a:off x="190413" y="1151121"/>
            <a:ext cx="5675399" cy="5570355"/>
          </a:xfrm>
        </p:spPr>
        <p:txBody>
          <a:bodyPr/>
          <a:lstStyle/>
          <a:p>
            <a:r>
              <a:rPr lang="en-US" dirty="0"/>
              <a:t>Brain wallets </a:t>
            </a:r>
            <a:r>
              <a:rPr lang="en-US" dirty="0">
                <a:solidFill>
                  <a:schemeClr val="tx2">
                    <a:lumMod val="75000"/>
                  </a:schemeClr>
                </a:solidFill>
              </a:rPr>
              <a:t>derive a private key</a:t>
            </a:r>
            <a:r>
              <a:rPr lang="en-US" dirty="0"/>
              <a:t> from a </a:t>
            </a:r>
            <a:r>
              <a:rPr lang="en-US" dirty="0">
                <a:solidFill>
                  <a:schemeClr val="tx2">
                    <a:lumMod val="75000"/>
                  </a:schemeClr>
                </a:solidFill>
              </a:rPr>
              <a:t>passphrase</a:t>
            </a:r>
          </a:p>
          <a:p>
            <a:pPr lvl="1"/>
            <a:r>
              <a:rPr lang="en-US" dirty="0"/>
              <a:t>Just think out a long passphrase and remember it</a:t>
            </a:r>
          </a:p>
          <a:p>
            <a:pPr lvl="1"/>
            <a:r>
              <a:rPr lang="en-US" dirty="0"/>
              <a:t>E.g. use PBKDF2 or Argon2</a:t>
            </a:r>
          </a:p>
          <a:p>
            <a:r>
              <a:rPr lang="en-US" dirty="0"/>
              <a:t>Considered </a:t>
            </a:r>
            <a:r>
              <a:rPr lang="en-US" dirty="0">
                <a:solidFill>
                  <a:schemeClr val="tx2">
                    <a:lumMod val="75000"/>
                  </a:schemeClr>
                </a:solidFill>
              </a:rPr>
              <a:t>insecure</a:t>
            </a:r>
          </a:p>
          <a:p>
            <a:pPr lvl="1"/>
            <a:r>
              <a:rPr lang="en-US" dirty="0"/>
              <a:t>"</a:t>
            </a:r>
            <a:r>
              <a:rPr lang="en-US" dirty="0">
                <a:solidFill>
                  <a:schemeClr val="tx2">
                    <a:lumMod val="75000"/>
                  </a:schemeClr>
                </a:solidFill>
              </a:rPr>
              <a:t>Lost passphrase</a:t>
            </a:r>
            <a:r>
              <a:rPr lang="en-US" dirty="0"/>
              <a:t>" and</a:t>
            </a:r>
            <a:br>
              <a:rPr lang="en-US" dirty="0"/>
            </a:br>
            <a:r>
              <a:rPr lang="en-US" dirty="0"/>
              <a:t>"</a:t>
            </a:r>
            <a:r>
              <a:rPr lang="en-US" dirty="0">
                <a:solidFill>
                  <a:schemeClr val="tx2">
                    <a:lumMod val="75000"/>
                  </a:schemeClr>
                </a:solidFill>
              </a:rPr>
              <a:t>too easy passphrase</a:t>
            </a:r>
            <a:r>
              <a:rPr lang="en-US" dirty="0"/>
              <a:t>" vulnerabilities</a:t>
            </a:r>
          </a:p>
        </p:txBody>
      </p:sp>
      <p:sp>
        <p:nvSpPr>
          <p:cNvPr id="4" name="Title 3">
            <a:extLst>
              <a:ext uri="{FF2B5EF4-FFF2-40B4-BE49-F238E27FC236}">
                <a16:creationId xmlns:a16="http://schemas.microsoft.com/office/drawing/2014/main" id="{FEF5AE64-2B0B-4D2B-9C3F-B449717090C4}"/>
              </a:ext>
            </a:extLst>
          </p:cNvPr>
          <p:cNvSpPr>
            <a:spLocks noGrp="1"/>
          </p:cNvSpPr>
          <p:nvPr>
            <p:ph type="title"/>
          </p:nvPr>
        </p:nvSpPr>
        <p:spPr/>
        <p:txBody>
          <a:bodyPr/>
          <a:lstStyle/>
          <a:p>
            <a:r>
              <a:rPr lang="en-US" dirty="0"/>
              <a:t>Brain Wallets</a:t>
            </a:r>
          </a:p>
        </p:txBody>
      </p:sp>
      <p:pic>
        <p:nvPicPr>
          <p:cNvPr id="6" name="Picture 5">
            <a:extLst>
              <a:ext uri="{FF2B5EF4-FFF2-40B4-BE49-F238E27FC236}">
                <a16:creationId xmlns:a16="http://schemas.microsoft.com/office/drawing/2014/main" id="{39376130-3B3A-4B36-9538-7B7300DC3B7E}"/>
              </a:ext>
            </a:extLst>
          </p:cNvPr>
          <p:cNvPicPr>
            <a:picLocks noChangeAspect="1"/>
          </p:cNvPicPr>
          <p:nvPr/>
        </p:nvPicPr>
        <p:blipFill>
          <a:blip r:embed="rId2"/>
          <a:stretch>
            <a:fillRect/>
          </a:stretch>
        </p:blipFill>
        <p:spPr>
          <a:xfrm>
            <a:off x="6160516" y="1371600"/>
            <a:ext cx="5409564" cy="4593749"/>
          </a:xfrm>
          <a:prstGeom prst="roundRect">
            <a:avLst>
              <a:gd name="adj" fmla="val 654"/>
            </a:avLst>
          </a:prstGeom>
          <a:noFill/>
          <a:ln>
            <a:noFill/>
          </a:ln>
        </p:spPr>
      </p:pic>
    </p:spTree>
    <p:extLst>
      <p:ext uri="{BB962C8B-B14F-4D97-AF65-F5344CB8AC3E}">
        <p14:creationId xmlns:p14="http://schemas.microsoft.com/office/powerpoint/2010/main" val="214933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9989D-F5B6-4867-BA46-C0BE92F46421}"/>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a:extLst>
              <a:ext uri="{FF2B5EF4-FFF2-40B4-BE49-F238E27FC236}">
                <a16:creationId xmlns:a16="http://schemas.microsoft.com/office/drawing/2014/main" id="{A0E95EAE-EA7F-40E1-833F-F939E583CBCB}"/>
              </a:ext>
            </a:extLst>
          </p:cNvPr>
          <p:cNvSpPr>
            <a:spLocks noGrp="1"/>
          </p:cNvSpPr>
          <p:nvPr>
            <p:ph type="title"/>
          </p:nvPr>
        </p:nvSpPr>
        <p:spPr/>
        <p:txBody>
          <a:bodyPr>
            <a:noAutofit/>
          </a:bodyPr>
          <a:lstStyle/>
          <a:p>
            <a:r>
              <a:rPr lang="en-US" dirty="0"/>
              <a:t>Generating Single Wallet and Paper Wallet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412" y="1143000"/>
            <a:ext cx="10525125" cy="5410200"/>
          </a:xfrm>
          <a:prstGeom prst="roundRect">
            <a:avLst>
              <a:gd name="adj" fmla="val 543"/>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37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9989D-F5B6-4867-BA46-C0BE92F46421}"/>
              </a:ext>
            </a:extLst>
          </p:cNvPr>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a:extLst>
              <a:ext uri="{FF2B5EF4-FFF2-40B4-BE49-F238E27FC236}">
                <a16:creationId xmlns:a16="http://schemas.microsoft.com/office/drawing/2014/main" id="{A0E95EAE-EA7F-40E1-833F-F939E583CBCB}"/>
              </a:ext>
            </a:extLst>
          </p:cNvPr>
          <p:cNvSpPr>
            <a:spLocks noGrp="1"/>
          </p:cNvSpPr>
          <p:nvPr>
            <p:ph type="title"/>
          </p:nvPr>
        </p:nvSpPr>
        <p:spPr/>
        <p:txBody>
          <a:bodyPr>
            <a:normAutofit/>
          </a:bodyPr>
          <a:lstStyle/>
          <a:p>
            <a:r>
              <a:rPr lang="en-US" dirty="0"/>
              <a:t>Generating a Single Wallet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44382" y="2677164"/>
            <a:ext cx="6400116" cy="3799836"/>
          </a:xfrm>
          <a:prstGeom prst="roundRect">
            <a:avLst>
              <a:gd name="adj" fmla="val 108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7012" y="1143000"/>
            <a:ext cx="11734800" cy="1280351"/>
          </a:xfrm>
          <a:prstGeom prst="rect">
            <a:avLst/>
          </a:prstGeom>
        </p:spPr>
        <p:txBody>
          <a:bodyPr wrap="square">
            <a:spAutoFit/>
          </a:bodyPr>
          <a:lstStyle/>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Generates a random </a:t>
            </a:r>
            <a:r>
              <a:rPr lang="en-US" sz="3200" dirty="0">
                <a:solidFill>
                  <a:schemeClr val="tx2">
                    <a:lumMod val="75000"/>
                  </a:schemeClr>
                </a:solidFill>
              </a:rPr>
              <a:t>private key</a:t>
            </a:r>
            <a:r>
              <a:rPr lang="en-US" sz="3200" dirty="0"/>
              <a:t> (entropy from keyboard &amp; mouse)</a:t>
            </a:r>
            <a:endParaRPr lang="en-US" sz="3200" dirty="0">
              <a:solidFill>
                <a:schemeClr val="tx2">
                  <a:lumMod val="75000"/>
                </a:schemeClr>
              </a:solidFill>
            </a:endParaRPr>
          </a:p>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Then derives a </a:t>
            </a:r>
            <a:r>
              <a:rPr lang="en-US" sz="3200" dirty="0">
                <a:solidFill>
                  <a:schemeClr val="tx2">
                    <a:lumMod val="75000"/>
                  </a:schemeClr>
                </a:solidFill>
              </a:rPr>
              <a:t>public key</a:t>
            </a:r>
            <a:r>
              <a:rPr lang="en-US" sz="3200" dirty="0"/>
              <a:t>, then Bitcoin address (26-35 characters)</a:t>
            </a:r>
          </a:p>
        </p:txBody>
      </p:sp>
    </p:spTree>
    <p:extLst>
      <p:ext uri="{BB962C8B-B14F-4D97-AF65-F5344CB8AC3E}">
        <p14:creationId xmlns:p14="http://schemas.microsoft.com/office/powerpoint/2010/main" val="174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99989D-F5B6-4867-BA46-C0BE92F46421}"/>
              </a:ext>
            </a:extLst>
          </p:cNvPr>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a:extLst>
              <a:ext uri="{FF2B5EF4-FFF2-40B4-BE49-F238E27FC236}">
                <a16:creationId xmlns:a16="http://schemas.microsoft.com/office/drawing/2014/main" id="{A0E95EAE-EA7F-40E1-833F-F939E583CBCB}"/>
              </a:ext>
            </a:extLst>
          </p:cNvPr>
          <p:cNvSpPr>
            <a:spLocks noGrp="1"/>
          </p:cNvSpPr>
          <p:nvPr>
            <p:ph type="title"/>
          </p:nvPr>
        </p:nvSpPr>
        <p:spPr/>
        <p:txBody>
          <a:bodyPr vert="horz" lIns="108000" tIns="36000" rIns="108000" bIns="36000" rtlCol="0" anchor="ctr" anchorCtr="0">
            <a:normAutofit/>
          </a:bodyPr>
          <a:lstStyle/>
          <a:p>
            <a:r>
              <a:rPr lang="en-US" dirty="0"/>
              <a:t>Generating a Paper Wallet</a:t>
            </a:r>
          </a:p>
        </p:txBody>
      </p:sp>
      <p:sp>
        <p:nvSpPr>
          <p:cNvPr id="10" name="Rectangle 9"/>
          <p:cNvSpPr/>
          <p:nvPr/>
        </p:nvSpPr>
        <p:spPr>
          <a:xfrm>
            <a:off x="227012" y="1066800"/>
            <a:ext cx="11693771" cy="1292662"/>
          </a:xfrm>
          <a:prstGeom prst="rect">
            <a:avLst/>
          </a:prstGeom>
        </p:spPr>
        <p:txBody>
          <a:bodyPr wrap="square">
            <a:spAutoFit/>
          </a:bodyPr>
          <a:lstStyle/>
          <a:p>
            <a:pPr marL="304747" indent="-304747">
              <a:spcBef>
                <a:spcPts val="600"/>
              </a:spcBef>
              <a:spcAft>
                <a:spcPts val="600"/>
              </a:spcAft>
              <a:buClr>
                <a:srgbClr val="F2B254"/>
              </a:buClr>
              <a:buSzPct val="100000"/>
              <a:buFont typeface="Wingdings" panose="05000000000000000000" pitchFamily="2" charset="2"/>
              <a:buChar char="§"/>
            </a:pPr>
            <a:r>
              <a:rPr lang="en-US" sz="3200" dirty="0"/>
              <a:t>A </a:t>
            </a:r>
            <a:r>
              <a:rPr lang="en-US" sz="3400" dirty="0">
                <a:solidFill>
                  <a:schemeClr val="tx2">
                    <a:lumMod val="75000"/>
                  </a:schemeClr>
                </a:solidFill>
              </a:rPr>
              <a:t>paper wallet </a:t>
            </a:r>
            <a:r>
              <a:rPr lang="en-US" sz="3200" dirty="0"/>
              <a:t>could be printed and kept safe</a:t>
            </a:r>
          </a:p>
          <a:p>
            <a:pPr marL="304747" indent="-304747">
              <a:spcBef>
                <a:spcPts val="600"/>
              </a:spcBef>
              <a:spcAft>
                <a:spcPts val="600"/>
              </a:spcAft>
              <a:buClr>
                <a:srgbClr val="F2B254"/>
              </a:buClr>
              <a:buSzPct val="100000"/>
              <a:buFont typeface="Wingdings" panose="05000000000000000000" pitchFamily="2" charset="2"/>
              <a:buChar char="§"/>
            </a:pPr>
            <a:r>
              <a:rPr lang="en-US" sz="3200" dirty="0"/>
              <a:t>Sending a transaction from a </a:t>
            </a:r>
            <a:r>
              <a:rPr lang="en-US" sz="3400" dirty="0">
                <a:solidFill>
                  <a:schemeClr val="tx2">
                    <a:lumMod val="75000"/>
                  </a:schemeClr>
                </a:solidFill>
              </a:rPr>
              <a:t>paper wallet </a:t>
            </a:r>
            <a:r>
              <a:rPr lang="en-US" sz="3200" dirty="0"/>
              <a:t>requires QR code scan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78059" y="2597372"/>
            <a:ext cx="6191676" cy="3848098"/>
          </a:xfrm>
          <a:prstGeom prst="roundRect">
            <a:avLst>
              <a:gd name="adj" fmla="val 105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1FD5D-F200-4DCF-A283-BDC80ECC092B}"/>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a:extLst>
              <a:ext uri="{FF2B5EF4-FFF2-40B4-BE49-F238E27FC236}">
                <a16:creationId xmlns:a16="http://schemas.microsoft.com/office/drawing/2014/main" id="{E4E0F190-E14B-4DE0-9D25-9784EF8A741A}"/>
              </a:ext>
            </a:extLst>
          </p:cNvPr>
          <p:cNvSpPr>
            <a:spLocks noGrp="1"/>
          </p:cNvSpPr>
          <p:nvPr>
            <p:ph idx="1"/>
          </p:nvPr>
        </p:nvSpPr>
        <p:spPr>
          <a:xfrm>
            <a:off x="190413" y="1151121"/>
            <a:ext cx="11804822" cy="5570355"/>
          </a:xfrm>
        </p:spPr>
        <p:txBody>
          <a:bodyPr>
            <a:normAutofit/>
          </a:bodyPr>
          <a:lstStyle/>
          <a:p>
            <a:pPr>
              <a:lnSpc>
                <a:spcPct val="110000"/>
              </a:lnSpc>
            </a:pPr>
            <a:r>
              <a:rPr lang="en-US" sz="3200" dirty="0"/>
              <a:t>Many </a:t>
            </a:r>
            <a:r>
              <a:rPr lang="en-US" sz="3200" dirty="0">
                <a:solidFill>
                  <a:schemeClr val="tx2">
                    <a:lumMod val="75000"/>
                  </a:schemeClr>
                </a:solidFill>
              </a:rPr>
              <a:t>crypto wallets </a:t>
            </a:r>
            <a:r>
              <a:rPr lang="en-US" sz="3200" dirty="0"/>
              <a:t>start from a securely generated </a:t>
            </a:r>
            <a:r>
              <a:rPr lang="en-US" sz="3200" dirty="0">
                <a:solidFill>
                  <a:schemeClr val="tx2">
                    <a:lumMod val="75000"/>
                  </a:schemeClr>
                </a:solidFill>
              </a:rPr>
              <a:t>random seed</a:t>
            </a:r>
            <a:endParaRPr lang="en-US" sz="3200" dirty="0"/>
          </a:p>
          <a:p>
            <a:pPr lvl="1">
              <a:lnSpc>
                <a:spcPct val="110000"/>
              </a:lnSpc>
            </a:pPr>
            <a:r>
              <a:rPr lang="en-US" sz="3000" dirty="0"/>
              <a:t>And build a </a:t>
            </a:r>
            <a:r>
              <a:rPr lang="en-US" sz="3000" dirty="0">
                <a:solidFill>
                  <a:schemeClr val="tx2">
                    <a:lumMod val="75000"/>
                  </a:schemeClr>
                </a:solidFill>
              </a:rPr>
              <a:t>hierarchical deterministic (HD) wallet </a:t>
            </a:r>
            <a:r>
              <a:rPr lang="en-US" sz="3000" dirty="0"/>
              <a:t>(see </a:t>
            </a:r>
            <a:r>
              <a:rPr lang="en-US" sz="3000" dirty="0">
                <a:hlinkClick r:id="rId2"/>
              </a:rPr>
              <a:t>BIP-3</a:t>
            </a:r>
            <a:r>
              <a:rPr lang="bg-BG" sz="3000" dirty="0">
                <a:hlinkClick r:id="rId2"/>
              </a:rPr>
              <a:t>2</a:t>
            </a:r>
            <a:r>
              <a:rPr lang="bg-BG" sz="3000" dirty="0"/>
              <a:t>)</a:t>
            </a:r>
            <a:endParaRPr lang="en-US" sz="3000" dirty="0"/>
          </a:p>
          <a:p>
            <a:pPr>
              <a:lnSpc>
                <a:spcPct val="110000"/>
              </a:lnSpc>
            </a:pPr>
            <a:r>
              <a:rPr lang="en-US" sz="3200" dirty="0"/>
              <a:t>The seed (</a:t>
            </a:r>
            <a:r>
              <a:rPr lang="en-US" sz="3200" dirty="0">
                <a:solidFill>
                  <a:schemeClr val="tx2">
                    <a:lumMod val="75000"/>
                  </a:schemeClr>
                </a:solidFill>
              </a:rPr>
              <a:t>root</a:t>
            </a:r>
            <a:r>
              <a:rPr lang="en-US" sz="3200" b="1" dirty="0">
                <a:solidFill>
                  <a:schemeClr val="tx2">
                    <a:lumMod val="75000"/>
                  </a:schemeClr>
                </a:solidFill>
              </a:rPr>
              <a:t> </a:t>
            </a:r>
            <a:r>
              <a:rPr lang="en-US" sz="3200" dirty="0">
                <a:solidFill>
                  <a:schemeClr val="tx2">
                    <a:lumMod val="75000"/>
                  </a:schemeClr>
                </a:solidFill>
              </a:rPr>
              <a:t>key</a:t>
            </a:r>
            <a:r>
              <a:rPr lang="en-US" sz="3200" dirty="0"/>
              <a:t>) can be represented as 12 or 24 words, e.g.</a:t>
            </a:r>
          </a:p>
          <a:p>
            <a:pPr>
              <a:lnSpc>
                <a:spcPct val="110000"/>
              </a:lnSpc>
            </a:pPr>
            <a:endParaRPr lang="en-US" dirty="0"/>
          </a:p>
          <a:p>
            <a:pPr lvl="1">
              <a:lnSpc>
                <a:spcPct val="110000"/>
              </a:lnSpc>
            </a:pPr>
            <a:r>
              <a:rPr lang="en-US" sz="3000" dirty="0"/>
              <a:t>Each word comes from a </a:t>
            </a:r>
            <a:r>
              <a:rPr lang="en-US" sz="3000" dirty="0">
                <a:solidFill>
                  <a:schemeClr val="tx2">
                    <a:lumMod val="75000"/>
                  </a:schemeClr>
                </a:solidFill>
                <a:hlinkClick r:id="rId3"/>
              </a:rPr>
              <a:t>wordlist of 2048 words</a:t>
            </a:r>
            <a:r>
              <a:rPr lang="en-US" sz="3000" dirty="0">
                <a:sym typeface="Wingdings" panose="05000000000000000000" pitchFamily="2" charset="2"/>
              </a:rPr>
              <a:t>  </a:t>
            </a:r>
            <a:r>
              <a:rPr lang="en-US" sz="3000" dirty="0"/>
              <a:t>1 word == </a:t>
            </a:r>
            <a:r>
              <a:rPr lang="en-US" sz="3000" dirty="0">
                <a:solidFill>
                  <a:schemeClr val="tx2">
                    <a:lumMod val="75000"/>
                  </a:schemeClr>
                </a:solidFill>
              </a:rPr>
              <a:t>11 bits</a:t>
            </a:r>
          </a:p>
          <a:p>
            <a:pPr lvl="1">
              <a:lnSpc>
                <a:spcPct val="110000"/>
              </a:lnSpc>
            </a:pPr>
            <a:r>
              <a:rPr lang="en-US" sz="3000" dirty="0">
                <a:solidFill>
                  <a:schemeClr val="tx2">
                    <a:lumMod val="75000"/>
                  </a:schemeClr>
                </a:solidFill>
              </a:rPr>
              <a:t>24</a:t>
            </a:r>
            <a:r>
              <a:rPr lang="en-US" sz="3000" dirty="0"/>
              <a:t> words </a:t>
            </a:r>
            <a:r>
              <a:rPr lang="en-US" sz="3000" dirty="0">
                <a:sym typeface="Wingdings" panose="05000000000000000000" pitchFamily="2" charset="2"/>
              </a:rPr>
              <a:t></a:t>
            </a:r>
            <a:r>
              <a:rPr lang="en-US" sz="3000" dirty="0"/>
              <a:t> </a:t>
            </a:r>
            <a:r>
              <a:rPr lang="en-US" sz="3000" dirty="0">
                <a:solidFill>
                  <a:schemeClr val="tx2">
                    <a:lumMod val="75000"/>
                  </a:schemeClr>
                </a:solidFill>
                <a:sym typeface="Wingdings" panose="05000000000000000000" pitchFamily="2" charset="2"/>
              </a:rPr>
              <a:t>256-bit entropy</a:t>
            </a:r>
            <a:r>
              <a:rPr lang="en-US" sz="3000" dirty="0"/>
              <a:t> </a:t>
            </a:r>
            <a:r>
              <a:rPr lang="en-US" sz="3000" dirty="0">
                <a:sym typeface="Wingdings" panose="05000000000000000000" pitchFamily="2" charset="2"/>
              </a:rPr>
              <a:t></a:t>
            </a:r>
            <a:r>
              <a:rPr lang="en-US" sz="3000" dirty="0"/>
              <a:t> </a:t>
            </a:r>
            <a:r>
              <a:rPr lang="en-US" sz="3000" dirty="0">
                <a:solidFill>
                  <a:schemeClr val="tx2">
                    <a:lumMod val="75000"/>
                  </a:schemeClr>
                </a:solidFill>
              </a:rPr>
              <a:t>512-bits seed</a:t>
            </a:r>
            <a:r>
              <a:rPr lang="en-US" sz="3000" dirty="0"/>
              <a:t> (see </a:t>
            </a:r>
            <a:r>
              <a:rPr lang="en-US" sz="3000" dirty="0">
                <a:hlinkClick r:id="rId4"/>
              </a:rPr>
              <a:t>BIP-39</a:t>
            </a:r>
            <a:r>
              <a:rPr lang="en-US" sz="3000" dirty="0"/>
              <a:t>)</a:t>
            </a:r>
          </a:p>
          <a:p>
            <a:pPr>
              <a:lnSpc>
                <a:spcPct val="110000"/>
              </a:lnSpc>
            </a:pPr>
            <a:r>
              <a:rPr lang="en-US" sz="3200" dirty="0"/>
              <a:t>All </a:t>
            </a:r>
            <a:r>
              <a:rPr lang="en-US" sz="3200" dirty="0">
                <a:solidFill>
                  <a:schemeClr val="tx2">
                    <a:lumMod val="75000"/>
                  </a:schemeClr>
                </a:solidFill>
              </a:rPr>
              <a:t>private keys </a:t>
            </a:r>
            <a:r>
              <a:rPr lang="en-US" sz="3200" dirty="0"/>
              <a:t>+ addresses are later </a:t>
            </a:r>
            <a:r>
              <a:rPr lang="en-US" sz="3200" dirty="0">
                <a:solidFill>
                  <a:schemeClr val="tx2">
                    <a:lumMod val="75000"/>
                  </a:schemeClr>
                </a:solidFill>
              </a:rPr>
              <a:t>derived</a:t>
            </a:r>
            <a:r>
              <a:rPr lang="en-US" sz="3200" dirty="0"/>
              <a:t> from the seed</a:t>
            </a:r>
          </a:p>
          <a:p>
            <a:pPr lvl="1">
              <a:lnSpc>
                <a:spcPct val="110000"/>
              </a:lnSpc>
            </a:pPr>
            <a:r>
              <a:rPr lang="en-US" sz="3000" dirty="0"/>
              <a:t>See </a:t>
            </a:r>
            <a:r>
              <a:rPr lang="en-US" sz="2800" dirty="0">
                <a:hlinkClick r:id="rId5"/>
              </a:rPr>
              <a:t>https://iancoleman.io/bip39</a:t>
            </a:r>
            <a:r>
              <a:rPr lang="en-US" sz="2800" dirty="0"/>
              <a:t> to understand the idea in practice</a:t>
            </a:r>
          </a:p>
        </p:txBody>
      </p:sp>
      <p:sp>
        <p:nvSpPr>
          <p:cNvPr id="4" name="Title 3">
            <a:extLst>
              <a:ext uri="{FF2B5EF4-FFF2-40B4-BE49-F238E27FC236}">
                <a16:creationId xmlns:a16="http://schemas.microsoft.com/office/drawing/2014/main" id="{DF098F5D-CEC1-4CE6-8A6F-69677ED463D8}"/>
              </a:ext>
            </a:extLst>
          </p:cNvPr>
          <p:cNvSpPr>
            <a:spLocks noGrp="1"/>
          </p:cNvSpPr>
          <p:nvPr>
            <p:ph type="title"/>
          </p:nvPr>
        </p:nvSpPr>
        <p:spPr/>
        <p:txBody>
          <a:bodyPr/>
          <a:lstStyle/>
          <a:p>
            <a:r>
              <a:rPr lang="en-US" dirty="0"/>
              <a:t>Mnemonic Seed in Crypto Wallets</a:t>
            </a:r>
          </a:p>
        </p:txBody>
      </p:sp>
      <p:sp>
        <p:nvSpPr>
          <p:cNvPr id="5" name="Rectangle 4">
            <a:extLst>
              <a:ext uri="{FF2B5EF4-FFF2-40B4-BE49-F238E27FC236}">
                <a16:creationId xmlns:a16="http://schemas.microsoft.com/office/drawing/2014/main" id="{27C25418-770B-449D-BBBF-A709DCBDC22B}"/>
              </a:ext>
            </a:extLst>
          </p:cNvPr>
          <p:cNvSpPr>
            <a:spLocks noChangeArrowheads="1"/>
          </p:cNvSpPr>
          <p:nvPr/>
        </p:nvSpPr>
        <p:spPr bwMode="auto">
          <a:xfrm>
            <a:off x="836612" y="3223195"/>
            <a:ext cx="10515600" cy="54476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05000"/>
              </a:lnSpc>
            </a:pPr>
            <a:r>
              <a:rPr lang="en-US" sz="2800" b="1" noProof="1">
                <a:solidFill>
                  <a:srgbClr val="FBEEDC"/>
                </a:solidFill>
                <a:effectLst>
                  <a:outerShdw blurRad="38100" dist="38100" dir="2700000" algn="tl">
                    <a:srgbClr val="000000">
                      <a:alpha val="43137"/>
                    </a:srgbClr>
                  </a:outerShdw>
                </a:effectLst>
                <a:cs typeface="Arial" panose="020B0604020202020204" pitchFamily="34" charset="0"/>
              </a:rPr>
              <a:t>glad cup dance version wood apart jazz hard aunt ethics kick game</a:t>
            </a:r>
          </a:p>
        </p:txBody>
      </p:sp>
    </p:spTree>
    <p:extLst>
      <p:ext uri="{BB962C8B-B14F-4D97-AF65-F5344CB8AC3E}">
        <p14:creationId xmlns:p14="http://schemas.microsoft.com/office/powerpoint/2010/main" val="14100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83FD01-A14C-4E5E-81C3-769526C85B0B}"/>
              </a:ext>
            </a:extLst>
          </p:cNvPr>
          <p:cNvSpPr>
            <a:spLocks noGrp="1"/>
          </p:cNvSpPr>
          <p:nvPr>
            <p:ph type="title"/>
          </p:nvPr>
        </p:nvSpPr>
        <p:spPr>
          <a:xfrm>
            <a:off x="912812" y="5005551"/>
            <a:ext cx="10363200" cy="820600"/>
          </a:xfrm>
        </p:spPr>
        <p:txBody>
          <a:bodyPr/>
          <a:lstStyle/>
          <a:p>
            <a:r>
              <a:rPr lang="en-US" dirty="0"/>
              <a:t>Crypto Wallet Software</a:t>
            </a:r>
          </a:p>
        </p:txBody>
      </p:sp>
      <p:sp>
        <p:nvSpPr>
          <p:cNvPr id="6" name="Text Placeholder 5">
            <a:extLst>
              <a:ext uri="{FF2B5EF4-FFF2-40B4-BE49-F238E27FC236}">
                <a16:creationId xmlns:a16="http://schemas.microsoft.com/office/drawing/2014/main" id="{EAF15D10-AB08-470E-B2A5-7063ED3EE5D2}"/>
              </a:ext>
            </a:extLst>
          </p:cNvPr>
          <p:cNvSpPr>
            <a:spLocks noGrp="1"/>
          </p:cNvSpPr>
          <p:nvPr>
            <p:ph type="body" idx="1"/>
          </p:nvPr>
        </p:nvSpPr>
        <p:spPr>
          <a:xfrm>
            <a:off x="912812" y="5807519"/>
            <a:ext cx="10363200" cy="719034"/>
          </a:xfrm>
        </p:spPr>
        <p:txBody>
          <a:bodyPr/>
          <a:lstStyle/>
          <a:p>
            <a:r>
              <a:rPr lang="en-US" dirty="0"/>
              <a:t>Examples</a:t>
            </a:r>
          </a:p>
        </p:txBody>
      </p:sp>
      <p:pic>
        <p:nvPicPr>
          <p:cNvPr id="9" name="Picture 8">
            <a:extLst>
              <a:ext uri="{FF2B5EF4-FFF2-40B4-BE49-F238E27FC236}">
                <a16:creationId xmlns:a16="http://schemas.microsoft.com/office/drawing/2014/main" id="{93253E7E-1AF1-4206-B311-D19490338446}"/>
              </a:ext>
            </a:extLst>
          </p:cNvPr>
          <p:cNvPicPr>
            <a:picLocks noChangeAspect="1"/>
          </p:cNvPicPr>
          <p:nvPr/>
        </p:nvPicPr>
        <p:blipFill>
          <a:blip r:embed="rId2"/>
          <a:stretch>
            <a:fillRect/>
          </a:stretch>
        </p:blipFill>
        <p:spPr>
          <a:xfrm>
            <a:off x="3357071" y="1195551"/>
            <a:ext cx="5474682" cy="3535986"/>
          </a:xfrm>
          <a:prstGeom prst="rect">
            <a:avLst/>
          </a:prstGeom>
          <a:effectLst>
            <a:softEdge rad="317500"/>
          </a:effectLst>
        </p:spPr>
      </p:pic>
      <p:pic>
        <p:nvPicPr>
          <p:cNvPr id="8" name="Picture 2" descr="Резултат с изображение за jaxx logo">
            <a:extLst>
              <a:ext uri="{FF2B5EF4-FFF2-40B4-BE49-F238E27FC236}">
                <a16:creationId xmlns:a16="http://schemas.microsoft.com/office/drawing/2014/main" id="{AE811BE2-B3BF-4555-934C-D03C601DB0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812" y="1195551"/>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Резултат с изображение за exodus wallet logo">
            <a:extLst>
              <a:ext uri="{FF2B5EF4-FFF2-40B4-BE49-F238E27FC236}">
                <a16:creationId xmlns:a16="http://schemas.microsoft.com/office/drawing/2014/main" id="{176366C2-1EB7-447E-A726-51FD3A7994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6012" y="1195551"/>
            <a:ext cx="3291950" cy="1851776"/>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C:\Users\FiReDeSiRe\Desktop\Blockchain Camp\Ledger.png">
            <a:extLst>
              <a:ext uri="{FF2B5EF4-FFF2-40B4-BE49-F238E27FC236}">
                <a16:creationId xmlns:a16="http://schemas.microsoft.com/office/drawing/2014/main" id="{28A07298-3941-4C99-9633-C1D2D0AB61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243" y="3102699"/>
            <a:ext cx="2632918" cy="1566233"/>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 SoftUni\Day 3\materials\mew-mnemonic.png">
            <a:extLst>
              <a:ext uri="{FF2B5EF4-FFF2-40B4-BE49-F238E27FC236}">
                <a16:creationId xmlns:a16="http://schemas.microsoft.com/office/drawing/2014/main" id="{53EBB175-2B76-4758-A906-364E6E4B75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8012" y="3102699"/>
            <a:ext cx="2188166" cy="176584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4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sz="3600" noProof="1">
                <a:solidFill>
                  <a:schemeClr val="tx2">
                    <a:lumMod val="75000"/>
                  </a:schemeClr>
                </a:solidFill>
              </a:rPr>
              <a:t>Jaxx</a:t>
            </a:r>
            <a:r>
              <a:rPr lang="en-US" dirty="0"/>
              <a:t> is a simple tool to hold and trade </a:t>
            </a:r>
            <a:r>
              <a:rPr lang="en-US" dirty="0">
                <a:solidFill>
                  <a:schemeClr val="tx2">
                    <a:lumMod val="75000"/>
                  </a:schemeClr>
                </a:solidFill>
              </a:rPr>
              <a:t>blockchain-based assets</a:t>
            </a:r>
          </a:p>
          <a:p>
            <a:pPr lvl="1"/>
            <a:r>
              <a:rPr lang="en-US" dirty="0">
                <a:solidFill>
                  <a:schemeClr val="tx2">
                    <a:lumMod val="75000"/>
                  </a:schemeClr>
                </a:solidFill>
              </a:rPr>
              <a:t>Multi-coin</a:t>
            </a:r>
            <a:r>
              <a:rPr lang="en-US" dirty="0"/>
              <a:t> support: Bitcoin, Ethereum, </a:t>
            </a:r>
            <a:r>
              <a:rPr lang="en-US" noProof="1"/>
              <a:t>Litecoin</a:t>
            </a:r>
            <a:r>
              <a:rPr lang="en-US" dirty="0"/>
              <a:t>, Dash, </a:t>
            </a:r>
            <a:r>
              <a:rPr lang="en-US" noProof="1"/>
              <a:t>Zcash</a:t>
            </a:r>
            <a:r>
              <a:rPr lang="en-US" dirty="0"/>
              <a:t>, …</a:t>
            </a:r>
            <a:endParaRPr lang="en-US" sz="3400" noProof="1">
              <a:solidFill>
                <a:schemeClr val="tx2">
                  <a:lumMod val="75000"/>
                </a:schemeClr>
              </a:solidFill>
            </a:endParaRPr>
          </a:p>
          <a:p>
            <a:pPr lvl="1"/>
            <a:r>
              <a:rPr lang="en-US" dirty="0"/>
              <a:t>Integrated</a:t>
            </a:r>
            <a:r>
              <a:rPr lang="en-US" dirty="0">
                <a:solidFill>
                  <a:schemeClr val="tx2">
                    <a:lumMod val="75000"/>
                  </a:schemeClr>
                </a:solidFill>
              </a:rPr>
              <a:t> </a:t>
            </a:r>
            <a:r>
              <a:rPr lang="en-US" dirty="0"/>
              <a:t>with </a:t>
            </a:r>
            <a:r>
              <a:rPr lang="en-US" sz="3400" noProof="1">
                <a:solidFill>
                  <a:schemeClr val="tx2">
                    <a:lumMod val="75000"/>
                  </a:schemeClr>
                </a:solidFill>
              </a:rPr>
              <a:t>ShapeShift</a:t>
            </a:r>
            <a:r>
              <a:rPr lang="en-US" dirty="0"/>
              <a:t> (a powerful crypto exchange)</a:t>
            </a:r>
          </a:p>
          <a:p>
            <a:pPr lvl="1"/>
            <a:r>
              <a:rPr lang="en-US" dirty="0"/>
              <a:t>True </a:t>
            </a:r>
            <a:r>
              <a:rPr lang="en-US" dirty="0">
                <a:solidFill>
                  <a:schemeClr val="tx2">
                    <a:lumMod val="75000"/>
                  </a:schemeClr>
                </a:solidFill>
              </a:rPr>
              <a:t>ownership</a:t>
            </a:r>
            <a:r>
              <a:rPr lang="en-US" dirty="0"/>
              <a:t> of your private keys</a:t>
            </a:r>
          </a:p>
        </p:txBody>
      </p:sp>
      <p:sp>
        <p:nvSpPr>
          <p:cNvPr id="4" name="Title 3"/>
          <p:cNvSpPr>
            <a:spLocks noGrp="1"/>
          </p:cNvSpPr>
          <p:nvPr>
            <p:ph type="title"/>
          </p:nvPr>
        </p:nvSpPr>
        <p:spPr/>
        <p:txBody>
          <a:bodyPr/>
          <a:lstStyle/>
          <a:p>
            <a:r>
              <a:rPr lang="en-US" dirty="0"/>
              <a:t>Mobile Wallet </a:t>
            </a:r>
            <a:r>
              <a:rPr lang="en-US"/>
              <a:t>– </a:t>
            </a:r>
            <a:r>
              <a:rPr lang="en-US" noProof="1"/>
              <a:t>Jaxx</a:t>
            </a:r>
          </a:p>
        </p:txBody>
      </p:sp>
      <p:pic>
        <p:nvPicPr>
          <p:cNvPr id="2051" name="Picture 3" descr="C:\Users\FiReDeSiRe\Desktop\Blockchain Camp SoftUni\Day 3\materials\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6400" y="4170769"/>
            <a:ext cx="3831412" cy="2155168"/>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Jaxx Wallet Blog 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889" y="4114800"/>
            <a:ext cx="3828251" cy="2267107"/>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5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295399"/>
            <a:ext cx="6892264" cy="431490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pPr fontAlgn="base"/>
            <a:r>
              <a:rPr lang="en-US" dirty="0">
                <a:solidFill>
                  <a:schemeClr val="tx2">
                    <a:lumMod val="75000"/>
                  </a:schemeClr>
                </a:solidFill>
              </a:rPr>
              <a:t>Open source</a:t>
            </a:r>
          </a:p>
          <a:p>
            <a:pPr fontAlgn="base"/>
            <a:r>
              <a:rPr lang="en-US" dirty="0"/>
              <a:t>Mobile and desktop </a:t>
            </a:r>
          </a:p>
          <a:p>
            <a:pPr fontAlgn="base"/>
            <a:r>
              <a:rPr lang="en-US" dirty="0"/>
              <a:t>Ideal for </a:t>
            </a:r>
            <a:r>
              <a:rPr lang="en-US" dirty="0">
                <a:solidFill>
                  <a:schemeClr val="tx2">
                    <a:lumMod val="75000"/>
                  </a:schemeClr>
                </a:solidFill>
              </a:rPr>
              <a:t>beginners</a:t>
            </a:r>
          </a:p>
          <a:p>
            <a:pPr fontAlgn="base"/>
            <a:r>
              <a:rPr lang="en-US" dirty="0">
                <a:solidFill>
                  <a:schemeClr val="tx2">
                    <a:lumMod val="75000"/>
                  </a:schemeClr>
                </a:solidFill>
              </a:rPr>
              <a:t>Wide</a:t>
            </a:r>
            <a:r>
              <a:rPr lang="en-US" dirty="0"/>
              <a:t> crypto selection</a:t>
            </a:r>
          </a:p>
          <a:p>
            <a:pPr fontAlgn="base"/>
            <a:r>
              <a:rPr lang="en-US" dirty="0"/>
              <a:t>Highly </a:t>
            </a:r>
            <a:r>
              <a:rPr lang="en-US" dirty="0">
                <a:solidFill>
                  <a:schemeClr val="tx2">
                    <a:lumMod val="75000"/>
                  </a:schemeClr>
                </a:solidFill>
              </a:rPr>
              <a:t>accessible</a:t>
            </a:r>
            <a:r>
              <a:rPr lang="en-US" dirty="0"/>
              <a:t> </a:t>
            </a:r>
          </a:p>
        </p:txBody>
      </p:sp>
      <p:sp>
        <p:nvSpPr>
          <p:cNvPr id="4" name="Title 3"/>
          <p:cNvSpPr>
            <a:spLocks noGrp="1"/>
          </p:cNvSpPr>
          <p:nvPr>
            <p:ph type="title"/>
          </p:nvPr>
        </p:nvSpPr>
        <p:spPr/>
        <p:txBody>
          <a:bodyPr/>
          <a:lstStyle/>
          <a:p>
            <a:r>
              <a:rPr lang="en-US" noProof="1"/>
              <a:t>Jaxx Wallet – Pros</a:t>
            </a:r>
          </a:p>
        </p:txBody>
      </p:sp>
    </p:spTree>
    <p:extLst>
      <p:ext uri="{BB962C8B-B14F-4D97-AF65-F5344CB8AC3E}">
        <p14:creationId xmlns:p14="http://schemas.microsoft.com/office/powerpoint/2010/main" val="18556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pPr fontAlgn="base"/>
            <a:r>
              <a:rPr lang="en-US" dirty="0">
                <a:solidFill>
                  <a:schemeClr val="tx2">
                    <a:lumMod val="75000"/>
                  </a:schemeClr>
                </a:solidFill>
              </a:rPr>
              <a:t>Security</a:t>
            </a:r>
            <a:r>
              <a:rPr lang="en-US" dirty="0"/>
              <a:t> </a:t>
            </a:r>
            <a:r>
              <a:rPr lang="en-US" dirty="0">
                <a:solidFill>
                  <a:schemeClr val="tx2">
                    <a:lumMod val="75000"/>
                  </a:schemeClr>
                </a:solidFill>
              </a:rPr>
              <a:t>concerns</a:t>
            </a:r>
          </a:p>
          <a:p>
            <a:pPr fontAlgn="base"/>
            <a:r>
              <a:rPr lang="en-US" dirty="0"/>
              <a:t>Lack of two-factor</a:t>
            </a:r>
            <a:br>
              <a:rPr lang="en-US" dirty="0"/>
            </a:br>
            <a:r>
              <a:rPr lang="en-US" dirty="0"/>
              <a:t>authentication (</a:t>
            </a:r>
            <a:r>
              <a:rPr lang="en-US" dirty="0">
                <a:solidFill>
                  <a:schemeClr val="tx2">
                    <a:lumMod val="75000"/>
                  </a:schemeClr>
                </a:solidFill>
              </a:rPr>
              <a:t>2FA</a:t>
            </a:r>
            <a:r>
              <a:rPr lang="en-US" dirty="0"/>
              <a:t>)</a:t>
            </a:r>
          </a:p>
        </p:txBody>
      </p:sp>
      <p:sp>
        <p:nvSpPr>
          <p:cNvPr id="4" name="Title 3"/>
          <p:cNvSpPr>
            <a:spLocks noGrp="1"/>
          </p:cNvSpPr>
          <p:nvPr>
            <p:ph type="title"/>
          </p:nvPr>
        </p:nvSpPr>
        <p:spPr/>
        <p:txBody>
          <a:bodyPr/>
          <a:lstStyle/>
          <a:p>
            <a:r>
              <a:rPr lang="en-US" noProof="1"/>
              <a:t>Jaxx Wallet – Cons</a:t>
            </a:r>
          </a:p>
        </p:txBody>
      </p:sp>
      <p:pic>
        <p:nvPicPr>
          <p:cNvPr id="2050"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613" y="1151118"/>
            <a:ext cx="6986066" cy="4093913"/>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sp>
        <p:nvSpPr>
          <p:cNvPr id="444419" name="Rectangle 3"/>
          <p:cNvSpPr>
            <a:spLocks noGrp="1" noChangeArrowheads="1"/>
          </p:cNvSpPr>
          <p:nvPr>
            <p:ph idx="1"/>
          </p:nvPr>
        </p:nvSpPr>
        <p:spPr/>
        <p:txBody>
          <a:bodyPr>
            <a:normAutofit fontScale="92500" lnSpcReduction="20000"/>
          </a:bodyPr>
          <a:lstStyle/>
          <a:p>
            <a:pPr marL="514350" lvl="0" indent="-514350">
              <a:buFont typeface="+mj-lt"/>
              <a:buAutoNum type="arabicPeriod"/>
            </a:pPr>
            <a:r>
              <a:rPr lang="en-US" sz="3500" dirty="0"/>
              <a:t>Types of Wallets</a:t>
            </a:r>
          </a:p>
          <a:p>
            <a:pPr lvl="1"/>
            <a:r>
              <a:rPr lang="en-US" dirty="0">
                <a:solidFill>
                  <a:schemeClr val="tx2">
                    <a:lumMod val="75000"/>
                  </a:schemeClr>
                </a:solidFill>
              </a:rPr>
              <a:t>Mobile</a:t>
            </a:r>
            <a:r>
              <a:rPr lang="en-US" dirty="0"/>
              <a:t> (e.g. </a:t>
            </a:r>
            <a:r>
              <a:rPr lang="en-US" noProof="1"/>
              <a:t>Jaxx</a:t>
            </a:r>
            <a:r>
              <a:rPr lang="en-US" dirty="0"/>
              <a:t>)</a:t>
            </a:r>
          </a:p>
          <a:p>
            <a:pPr lvl="1"/>
            <a:r>
              <a:rPr lang="en-US" dirty="0">
                <a:solidFill>
                  <a:schemeClr val="tx2">
                    <a:lumMod val="75000"/>
                  </a:schemeClr>
                </a:solidFill>
              </a:rPr>
              <a:t>Desktop</a:t>
            </a:r>
            <a:r>
              <a:rPr lang="en-US" dirty="0"/>
              <a:t> (e.g. Exodus)</a:t>
            </a:r>
          </a:p>
          <a:p>
            <a:pPr lvl="1"/>
            <a:r>
              <a:rPr lang="en-US" dirty="0">
                <a:solidFill>
                  <a:schemeClr val="tx2">
                    <a:lumMod val="75000"/>
                  </a:schemeClr>
                </a:solidFill>
              </a:rPr>
              <a:t>Web-based</a:t>
            </a:r>
            <a:r>
              <a:rPr lang="en-US" dirty="0"/>
              <a:t> Wallets</a:t>
            </a:r>
          </a:p>
          <a:p>
            <a:pPr lvl="1"/>
            <a:r>
              <a:rPr lang="en-US" dirty="0">
                <a:solidFill>
                  <a:schemeClr val="tx2">
                    <a:lumMod val="75000"/>
                  </a:schemeClr>
                </a:solidFill>
              </a:rPr>
              <a:t>Hardware-Based </a:t>
            </a:r>
            <a:r>
              <a:rPr lang="en-US" dirty="0"/>
              <a:t>Wallets</a:t>
            </a:r>
          </a:p>
          <a:p>
            <a:pPr lvl="1"/>
            <a:r>
              <a:rPr lang="en-US" dirty="0">
                <a:solidFill>
                  <a:schemeClr val="tx2">
                    <a:lumMod val="75000"/>
                  </a:schemeClr>
                </a:solidFill>
              </a:rPr>
              <a:t>Paper</a:t>
            </a:r>
            <a:r>
              <a:rPr lang="en-US" dirty="0"/>
              <a:t> Wallet</a:t>
            </a:r>
          </a:p>
          <a:p>
            <a:pPr marL="514350" indent="-514350">
              <a:buFont typeface="+mj-lt"/>
              <a:buAutoNum type="arabicPeriod"/>
            </a:pPr>
            <a:r>
              <a:rPr lang="en-US" sz="3500" dirty="0"/>
              <a:t>Cryptocurrency Wallet </a:t>
            </a:r>
            <a:r>
              <a:rPr lang="en-US" sz="3500" dirty="0">
                <a:solidFill>
                  <a:schemeClr val="tx2">
                    <a:lumMod val="75000"/>
                  </a:schemeClr>
                </a:solidFill>
              </a:rPr>
              <a:t>Products</a:t>
            </a:r>
            <a:r>
              <a:rPr lang="en-US" sz="3500" dirty="0"/>
              <a:t> </a:t>
            </a:r>
          </a:p>
          <a:p>
            <a:pPr marL="514350" indent="-514350">
              <a:buFont typeface="+mj-lt"/>
              <a:buAutoNum type="arabicPeriod"/>
            </a:pPr>
            <a:r>
              <a:rPr lang="en-US" sz="3500" dirty="0">
                <a:solidFill>
                  <a:schemeClr val="tx2">
                    <a:lumMod val="75000"/>
                  </a:schemeClr>
                </a:solidFill>
              </a:rPr>
              <a:t>Bitcoin</a:t>
            </a:r>
            <a:r>
              <a:rPr lang="en-US" sz="3500" dirty="0"/>
              <a:t> </a:t>
            </a:r>
            <a:r>
              <a:rPr lang="en-US" sz="3500" dirty="0">
                <a:solidFill>
                  <a:schemeClr val="tx2">
                    <a:lumMod val="75000"/>
                  </a:schemeClr>
                </a:solidFill>
              </a:rPr>
              <a:t>Transactions</a:t>
            </a:r>
          </a:p>
          <a:p>
            <a:pPr lvl="1"/>
            <a:r>
              <a:rPr lang="en-US" dirty="0">
                <a:solidFill>
                  <a:schemeClr val="tx2">
                    <a:lumMod val="75000"/>
                  </a:schemeClr>
                </a:solidFill>
              </a:rPr>
              <a:t>Creating</a:t>
            </a:r>
            <a:r>
              <a:rPr lang="en-US" dirty="0"/>
              <a:t> a Bitcoin Transaction</a:t>
            </a:r>
          </a:p>
          <a:p>
            <a:pPr lvl="1"/>
            <a:r>
              <a:rPr lang="en-US" dirty="0"/>
              <a:t>Transaction </a:t>
            </a:r>
            <a:r>
              <a:rPr lang="en-US" dirty="0">
                <a:solidFill>
                  <a:schemeClr val="tx2">
                    <a:lumMod val="75000"/>
                  </a:schemeClr>
                </a:solidFill>
              </a:rPr>
              <a:t>Cost</a:t>
            </a:r>
          </a:p>
        </p:txBody>
      </p:sp>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pic>
        <p:nvPicPr>
          <p:cNvPr id="6" name="Graphic 5" descr="Books">
            <a:extLst>
              <a:ext uri="{FF2B5EF4-FFF2-40B4-BE49-F238E27FC236}">
                <a16:creationId xmlns:a16="http://schemas.microsoft.com/office/drawing/2014/main" id="{6A324C94-C3F0-49CB-885C-7568BBB40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4311" y="4711941"/>
            <a:ext cx="2009536" cy="2009536"/>
          </a:xfrm>
          <a:prstGeom prst="rect">
            <a:avLst/>
          </a:prstGeom>
        </p:spPr>
      </p:pic>
      <p:pic>
        <p:nvPicPr>
          <p:cNvPr id="9" name="Picture 2" descr="C:\Users\FiReDeSiRe\Desktop\Blockchain Camp\Ledger.png">
            <a:extLst>
              <a:ext uri="{FF2B5EF4-FFF2-40B4-BE49-F238E27FC236}">
                <a16:creationId xmlns:a16="http://schemas.microsoft.com/office/drawing/2014/main" id="{1EF7CAF7-04A8-4D98-B77D-32548C89C6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6812" y="3352800"/>
            <a:ext cx="2632918"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FiReDeSiRe\Desktop\Blockchain Camp SoftUni\Day 3\materials\1_X-OWEvWAHLUpg9H_jUm8Og.jpg">
            <a:extLst>
              <a:ext uri="{FF2B5EF4-FFF2-40B4-BE49-F238E27FC236}">
                <a16:creationId xmlns:a16="http://schemas.microsoft.com/office/drawing/2014/main" id="{500FB53E-4E36-45B8-BB59-93BBD7F4A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2472" y="3352800"/>
            <a:ext cx="2472963"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jaxx logo">
            <a:extLst>
              <a:ext uri="{FF2B5EF4-FFF2-40B4-BE49-F238E27FC236}">
                <a16:creationId xmlns:a16="http://schemas.microsoft.com/office/drawing/2014/main" id="{B357943B-530D-4C7C-A7DC-9FF31FE41B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3012" y="1361434"/>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езултат с изображение за exodus wallet logo">
            <a:extLst>
              <a:ext uri="{FF2B5EF4-FFF2-40B4-BE49-F238E27FC236}">
                <a16:creationId xmlns:a16="http://schemas.microsoft.com/office/drawing/2014/main" id="{FEB38695-7860-4CFF-974E-4C9915EDE7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2753" y="1387738"/>
            <a:ext cx="2992682" cy="1683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bitcoin transaction">
            <a:extLst>
              <a:ext uri="{FF2B5EF4-FFF2-40B4-BE49-F238E27FC236}">
                <a16:creationId xmlns:a16="http://schemas.microsoft.com/office/drawing/2014/main" id="{570E591A-35D2-4C91-A46B-E7944312197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45224" y="5244574"/>
            <a:ext cx="3352800" cy="9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Desktop Wallet – Exodus</a:t>
            </a:r>
          </a:p>
        </p:txBody>
      </p:sp>
      <p:sp>
        <p:nvSpPr>
          <p:cNvPr id="8" name="Rectangle 7"/>
          <p:cNvSpPr/>
          <p:nvPr/>
        </p:nvSpPr>
        <p:spPr>
          <a:xfrm>
            <a:off x="303212" y="1143000"/>
            <a:ext cx="11692022" cy="4456605"/>
          </a:xfrm>
          <a:prstGeom prst="rect">
            <a:avLst/>
          </a:prstGeom>
        </p:spPr>
        <p:txBody>
          <a:bodyPr wrap="square">
            <a:spAutoFit/>
          </a:bodyPr>
          <a:lstStyle/>
          <a:p>
            <a:pPr marL="273050" indent="-273050" fontAlgn="base">
              <a:lnSpc>
                <a:spcPct val="105000"/>
              </a:lnSpc>
              <a:spcBef>
                <a:spcPts val="600"/>
              </a:spcBef>
              <a:spcAft>
                <a:spcPts val="600"/>
              </a:spcAft>
              <a:buClr>
                <a:schemeClr val="accent1"/>
              </a:buClr>
              <a:buSzPct val="80000"/>
              <a:buFont typeface="Wingdings" panose="05000000000000000000" pitchFamily="2" charset="2"/>
              <a:buChar char="§"/>
            </a:pPr>
            <a:r>
              <a:rPr lang="en-US" sz="3600" dirty="0">
                <a:solidFill>
                  <a:schemeClr val="tx2">
                    <a:lumMod val="75000"/>
                  </a:schemeClr>
                </a:solidFill>
              </a:rPr>
              <a:t>Exodus</a:t>
            </a:r>
            <a:r>
              <a:rPr lang="en-US" sz="3600" dirty="0"/>
              <a:t> == </a:t>
            </a:r>
            <a:r>
              <a:rPr lang="en-US" sz="3400" dirty="0">
                <a:solidFill>
                  <a:srgbClr val="F3BE60"/>
                </a:solidFill>
              </a:rPr>
              <a:t>desktop</a:t>
            </a:r>
            <a:r>
              <a:rPr lang="en-US" sz="3200" dirty="0"/>
              <a:t> multi-asset wallet </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a:t>Designed for people who</a:t>
            </a:r>
            <a:br>
              <a:rPr lang="en-US" sz="3200" dirty="0"/>
            </a:br>
            <a:r>
              <a:rPr lang="en-US" sz="3200" dirty="0"/>
              <a:t>have never used an cryptocurrencies</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a:t>Hides the complex details</a:t>
            </a:r>
            <a:br>
              <a:rPr lang="en-US" sz="3200" dirty="0"/>
            </a:br>
            <a:r>
              <a:rPr lang="en-US" sz="3200" dirty="0"/>
              <a:t>behind the scenes</a:t>
            </a:r>
          </a:p>
          <a:p>
            <a:pPr marL="273050" indent="-273050" fontAlgn="base">
              <a:lnSpc>
                <a:spcPct val="105000"/>
              </a:lnSpc>
              <a:spcBef>
                <a:spcPts val="1800"/>
              </a:spcBef>
              <a:spcAft>
                <a:spcPts val="600"/>
              </a:spcAft>
              <a:buClr>
                <a:schemeClr val="accent1"/>
              </a:buClr>
              <a:buSzPct val="80000"/>
              <a:buFont typeface="Wingdings" panose="05000000000000000000" pitchFamily="2" charset="2"/>
              <a:buChar char="§"/>
            </a:pPr>
            <a:r>
              <a:rPr lang="en-US" sz="3200" dirty="0"/>
              <a:t>Inside the </a:t>
            </a:r>
            <a:r>
              <a:rPr lang="en-US" sz="3400" b="1" dirty="0">
                <a:solidFill>
                  <a:srgbClr val="F3BE60"/>
                </a:solidFill>
              </a:rPr>
              <a:t>wallet</a:t>
            </a:r>
            <a:r>
              <a:rPr lang="en-US" sz="3200" dirty="0"/>
              <a:t> cryptocurrencies</a:t>
            </a:r>
            <a:br>
              <a:rPr lang="en-US" sz="3200" dirty="0"/>
            </a:br>
            <a:r>
              <a:rPr lang="en-US" sz="3200" dirty="0"/>
              <a:t>can be traded via </a:t>
            </a:r>
            <a:r>
              <a:rPr lang="en-US" sz="3400" b="1" noProof="1">
                <a:solidFill>
                  <a:srgbClr val="F3BE60"/>
                </a:solidFill>
              </a:rPr>
              <a:t>ShapeShift</a:t>
            </a:r>
            <a:endParaRPr lang="en-US" noProof="1"/>
          </a:p>
        </p:txBody>
      </p:sp>
      <p:pic>
        <p:nvPicPr>
          <p:cNvPr id="5" name="Picture 2" descr="C:\Users\FiReDeSiRe\Desktop\Blockchain Camp\DQmNw5vC7ExSKhJXfRfnoyc44DCxM9jmMcBLhtR63nt2TK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3876" y="3899223"/>
            <a:ext cx="3852536" cy="2404073"/>
          </a:xfrm>
          <a:prstGeom prst="roundRect">
            <a:avLst>
              <a:gd name="adj" fmla="val 1113"/>
            </a:avLst>
          </a:prstGeom>
          <a:noFill/>
          <a:extLst>
            <a:ext uri="{909E8E84-426E-40DD-AFC4-6F175D3DCCD1}">
              <a14:hiddenFill xmlns:a14="http://schemas.microsoft.com/office/drawing/2010/main">
                <a:solidFill>
                  <a:srgbClr val="FFFFFF"/>
                </a:solidFill>
              </a14:hiddenFill>
            </a:ext>
          </a:extLst>
        </p:spPr>
      </p:pic>
      <p:pic>
        <p:nvPicPr>
          <p:cNvPr id="3074" name="Picture 2" descr="Резултат с изображение за exodus wallet">
            <a:extLst>
              <a:ext uri="{FF2B5EF4-FFF2-40B4-BE49-F238E27FC236}">
                <a16:creationId xmlns:a16="http://schemas.microsoft.com/office/drawing/2014/main" id="{0236FF7D-B91A-4767-B6C8-8EC752A3A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9431" y="1143000"/>
            <a:ext cx="3856982" cy="2377931"/>
          </a:xfrm>
          <a:prstGeom prst="roundRect">
            <a:avLst>
              <a:gd name="adj" fmla="val 917"/>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pPr fontAlgn="base"/>
            <a:r>
              <a:rPr lang="en-US" dirty="0"/>
              <a:t>Cryptocurrencies can be traded in seconds with </a:t>
            </a:r>
            <a:r>
              <a:rPr lang="en-US" sz="3600" dirty="0">
                <a:solidFill>
                  <a:srgbClr val="F3BE60"/>
                </a:solidFill>
              </a:rPr>
              <a:t>ShapeShift</a:t>
            </a:r>
          </a:p>
          <a:p>
            <a:pPr lvl="1" fontAlgn="base"/>
            <a:r>
              <a:rPr lang="en-US" dirty="0">
                <a:solidFill>
                  <a:srgbClr val="F3BE60"/>
                </a:solidFill>
              </a:rPr>
              <a:t>Exodus</a:t>
            </a:r>
            <a:r>
              <a:rPr lang="en-US" dirty="0"/>
              <a:t> hides the trading details internally</a:t>
            </a:r>
          </a:p>
        </p:txBody>
      </p:sp>
      <p:sp>
        <p:nvSpPr>
          <p:cNvPr id="4" name="Title 3"/>
          <p:cNvSpPr>
            <a:spLocks noGrp="1"/>
          </p:cNvSpPr>
          <p:nvPr>
            <p:ph type="title"/>
          </p:nvPr>
        </p:nvSpPr>
        <p:spPr/>
        <p:txBody>
          <a:bodyPr>
            <a:normAutofit/>
          </a:bodyPr>
          <a:lstStyle/>
          <a:p>
            <a:pPr marL="0" indent="0"/>
            <a:r>
              <a:rPr lang="en-US" dirty="0"/>
              <a:t>Trade via </a:t>
            </a:r>
            <a:r>
              <a:rPr lang="en-US" noProof="1"/>
              <a:t>ShapeShift</a:t>
            </a:r>
            <a:r>
              <a:rPr lang="en-US" dirty="0"/>
              <a:t> in Exodus</a:t>
            </a:r>
          </a:p>
        </p:txBody>
      </p:sp>
      <p:pic>
        <p:nvPicPr>
          <p:cNvPr id="1026" name="Picture 2" descr="C:\Users\FiReDeSiRe\Desktop\Blockchain Camp SoftUni\Day 3\materials\ShapeShi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4" y="2895600"/>
            <a:ext cx="7315200" cy="332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33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pic>
        <p:nvPicPr>
          <p:cNvPr id="5" name="Picture 2" descr="C:\Users\FiReDeSiRe\Desktop\Blockchain Camp SoftUni\Day 3\materials\exodus-exchange-aurora-ss-thum@2x.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94194" y="1218435"/>
            <a:ext cx="8997261" cy="506412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ShapeShift Example in Exodus</a:t>
            </a:r>
          </a:p>
        </p:txBody>
      </p:sp>
    </p:spTree>
    <p:extLst>
      <p:ext uri="{BB962C8B-B14F-4D97-AF65-F5344CB8AC3E}">
        <p14:creationId xmlns:p14="http://schemas.microsoft.com/office/powerpoint/2010/main" val="2219054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a:xfrm>
            <a:off x="150812" y="1123200"/>
            <a:ext cx="11804822" cy="5570355"/>
          </a:xfrm>
        </p:spPr>
        <p:txBody>
          <a:bodyPr>
            <a:normAutofit/>
          </a:bodyPr>
          <a:lstStyle/>
          <a:p>
            <a:pPr fontAlgn="base"/>
            <a:r>
              <a:rPr lang="en-US" dirty="0"/>
              <a:t>Great design </a:t>
            </a:r>
          </a:p>
          <a:p>
            <a:pPr fontAlgn="base"/>
            <a:r>
              <a:rPr lang="en-US" dirty="0"/>
              <a:t>Intuitive interface </a:t>
            </a:r>
          </a:p>
          <a:p>
            <a:pPr fontAlgn="base"/>
            <a:r>
              <a:rPr lang="en-US" dirty="0"/>
              <a:t>Multiple support</a:t>
            </a:r>
            <a:br>
              <a:rPr lang="en-US" dirty="0"/>
            </a:br>
            <a:r>
              <a:rPr lang="en-US" dirty="0"/>
              <a:t>channels</a:t>
            </a:r>
          </a:p>
        </p:txBody>
      </p:sp>
      <p:sp>
        <p:nvSpPr>
          <p:cNvPr id="4" name="Title 3"/>
          <p:cNvSpPr>
            <a:spLocks noGrp="1"/>
          </p:cNvSpPr>
          <p:nvPr>
            <p:ph type="title"/>
          </p:nvPr>
        </p:nvSpPr>
        <p:spPr/>
        <p:txBody>
          <a:bodyPr/>
          <a:lstStyle/>
          <a:p>
            <a:r>
              <a:rPr lang="en-US" noProof="1"/>
              <a:t>Exodus Wallet – Pros</a:t>
            </a:r>
            <a:endParaRPr lang="en-US" dirty="0"/>
          </a:p>
        </p:txBody>
      </p:sp>
      <p:pic>
        <p:nvPicPr>
          <p:cNvPr id="6" name="Picture 2" descr="C:\Users\FiReDeSiRe\Desktop\Blockchain Camp SoftUni\Day 3\materials\macbook-pro-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151121"/>
            <a:ext cx="7060193" cy="410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50812" y="1123200"/>
            <a:ext cx="3124200" cy="5570355"/>
          </a:xfrm>
        </p:spPr>
        <p:txBody>
          <a:bodyPr/>
          <a:lstStyle/>
          <a:p>
            <a:pPr fontAlgn="base"/>
            <a:r>
              <a:rPr lang="en-US" dirty="0"/>
              <a:t>No mobile version</a:t>
            </a:r>
          </a:p>
          <a:p>
            <a:pPr fontAlgn="base"/>
            <a:r>
              <a:rPr lang="en-US" dirty="0"/>
              <a:t>Not open source</a:t>
            </a:r>
          </a:p>
        </p:txBody>
      </p:sp>
      <p:sp>
        <p:nvSpPr>
          <p:cNvPr id="4" name="Title 3"/>
          <p:cNvSpPr>
            <a:spLocks noGrp="1"/>
          </p:cNvSpPr>
          <p:nvPr>
            <p:ph type="title"/>
          </p:nvPr>
        </p:nvSpPr>
        <p:spPr/>
        <p:txBody>
          <a:bodyPr/>
          <a:lstStyle/>
          <a:p>
            <a:r>
              <a:rPr lang="en-US" noProof="1"/>
              <a:t>Exodus Wallet – Cons</a:t>
            </a:r>
            <a:endParaRPr lang="en-US" dirty="0"/>
          </a:p>
        </p:txBody>
      </p:sp>
      <p:pic>
        <p:nvPicPr>
          <p:cNvPr id="2050" name="Picture 2" descr="C:\Users\FiReDeSiRe\Desktop\Blockchain Camp SoftUni\Day 3\materials\Exodus-Wallet-Review-1280x5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701" y="1151121"/>
            <a:ext cx="8596200" cy="401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295400"/>
            <a:ext cx="11804822" cy="5426076"/>
          </a:xfrm>
        </p:spPr>
        <p:txBody>
          <a:bodyPr/>
          <a:lstStyle/>
          <a:p>
            <a:r>
              <a:rPr lang="en-US" dirty="0"/>
              <a:t>Online software </a:t>
            </a:r>
            <a:r>
              <a:rPr lang="en-US" dirty="0">
                <a:solidFill>
                  <a:schemeClr val="tx2">
                    <a:lumMod val="75000"/>
                  </a:schemeClr>
                </a:solidFill>
              </a:rPr>
              <a:t>wallets</a:t>
            </a:r>
            <a:r>
              <a:rPr lang="en-US" dirty="0"/>
              <a:t> are similar to those at an </a:t>
            </a:r>
            <a:r>
              <a:rPr lang="en-US" dirty="0">
                <a:solidFill>
                  <a:schemeClr val="tx2">
                    <a:lumMod val="75000"/>
                  </a:schemeClr>
                </a:solidFill>
              </a:rPr>
              <a:t>exchange</a:t>
            </a:r>
          </a:p>
          <a:p>
            <a:pPr lvl="1"/>
            <a:r>
              <a:rPr lang="en-US" dirty="0"/>
              <a:t>Vulnerable if the exchange site is compromised in any way </a:t>
            </a:r>
          </a:p>
          <a:p>
            <a:pPr lvl="1"/>
            <a:r>
              <a:rPr lang="en-US" dirty="0"/>
              <a:t>Good option for beginners</a:t>
            </a:r>
          </a:p>
          <a:p>
            <a:pPr>
              <a:spcBef>
                <a:spcPts val="1200"/>
              </a:spcBef>
            </a:pPr>
            <a:r>
              <a:rPr lang="en-US" noProof="1">
                <a:solidFill>
                  <a:schemeClr val="tx2">
                    <a:lumMod val="75000"/>
                  </a:schemeClr>
                </a:solidFill>
                <a:hlinkClick r:id="rId2"/>
              </a:rPr>
              <a:t>MyEtherWallet</a:t>
            </a:r>
            <a:r>
              <a:rPr lang="en-US" noProof="1">
                <a:solidFill>
                  <a:schemeClr val="tx2">
                    <a:lumMod val="75000"/>
                  </a:schemeClr>
                </a:solidFill>
              </a:rPr>
              <a:t> </a:t>
            </a:r>
            <a:r>
              <a:rPr lang="en-US" dirty="0"/>
              <a:t>is a client-side</a:t>
            </a:r>
            <a:br>
              <a:rPr lang="en-US" dirty="0"/>
            </a:br>
            <a:r>
              <a:rPr lang="en-US" dirty="0"/>
              <a:t>JavaScript-based Ethereum wallet</a:t>
            </a:r>
          </a:p>
          <a:p>
            <a:pPr lvl="1"/>
            <a:r>
              <a:rPr lang="en-US" dirty="0"/>
              <a:t>Secure: your keys are never sent</a:t>
            </a:r>
            <a:br>
              <a:rPr lang="en-US" dirty="0"/>
            </a:br>
            <a:r>
              <a:rPr lang="en-US" dirty="0"/>
              <a:t>to the server-side</a:t>
            </a:r>
          </a:p>
          <a:p>
            <a:pPr lvl="1"/>
            <a:r>
              <a:rPr lang="en-US" dirty="0"/>
              <a:t>Good for Ethereum developers</a:t>
            </a:r>
          </a:p>
        </p:txBody>
      </p:sp>
      <p:sp>
        <p:nvSpPr>
          <p:cNvPr id="4" name="Title 3"/>
          <p:cNvSpPr>
            <a:spLocks noGrp="1"/>
          </p:cNvSpPr>
          <p:nvPr>
            <p:ph type="title"/>
          </p:nvPr>
        </p:nvSpPr>
        <p:spPr/>
        <p:txBody>
          <a:bodyPr/>
          <a:lstStyle/>
          <a:p>
            <a:r>
              <a:rPr lang="en-US" noProof="1"/>
              <a:t>Online Wallets: MyEtherWallet</a:t>
            </a:r>
          </a:p>
        </p:txBody>
      </p:sp>
      <p:pic>
        <p:nvPicPr>
          <p:cNvPr id="4098" name="Picture 2" descr="C:\Users\FiReDeSiRe\Desktop\Blockchain Camp SoftUni\Day 3\materials\mew-mnemoni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90717" y="2667000"/>
            <a:ext cx="4890106" cy="407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C74D1-04EF-4376-8A84-AFF09300962E}"/>
              </a:ext>
            </a:extLst>
          </p:cNvPr>
          <p:cNvSpPr>
            <a:spLocks noGrp="1"/>
          </p:cNvSpPr>
          <p:nvPr>
            <p:ph type="sldNum" sz="quarter" idx="4"/>
          </p:nvPr>
        </p:nvSpPr>
        <p:spPr/>
        <p:txBody>
          <a:bodyPr/>
          <a:lstStyle/>
          <a:p>
            <a:fld id="{C014DD1E-5D91-48A3-AD6D-45FBA980D106}" type="slidenum">
              <a:rPr lang="en-US" smtClean="0"/>
              <a:pPr/>
              <a:t>26</a:t>
            </a:fld>
            <a:endParaRPr lang="en-US" dirty="0"/>
          </a:p>
        </p:txBody>
      </p:sp>
      <p:sp>
        <p:nvSpPr>
          <p:cNvPr id="9" name="Content Placeholder 8">
            <a:extLst>
              <a:ext uri="{FF2B5EF4-FFF2-40B4-BE49-F238E27FC236}">
                <a16:creationId xmlns:a16="http://schemas.microsoft.com/office/drawing/2014/main" id="{84C93F41-0404-4840-BE4F-D70FE42EE76F}"/>
              </a:ext>
            </a:extLst>
          </p:cNvPr>
          <p:cNvSpPr>
            <a:spLocks noGrp="1"/>
          </p:cNvSpPr>
          <p:nvPr>
            <p:ph idx="1"/>
          </p:nvPr>
        </p:nvSpPr>
        <p:spPr/>
        <p:txBody>
          <a:bodyPr>
            <a:normAutofit lnSpcReduction="10000"/>
          </a:bodyPr>
          <a:lstStyle/>
          <a:p>
            <a:pPr>
              <a:lnSpc>
                <a:spcPct val="110000"/>
              </a:lnSpc>
            </a:pPr>
            <a:r>
              <a:rPr lang="en-US" dirty="0">
                <a:solidFill>
                  <a:schemeClr val="tx2">
                    <a:lumMod val="75000"/>
                  </a:schemeClr>
                </a:solidFill>
              </a:rPr>
              <a:t>Server-side online wallets</a:t>
            </a:r>
          </a:p>
          <a:p>
            <a:pPr lvl="1">
              <a:lnSpc>
                <a:spcPct val="110000"/>
              </a:lnSpc>
            </a:pPr>
            <a:r>
              <a:rPr lang="en-US" dirty="0"/>
              <a:t>Keep your </a:t>
            </a:r>
            <a:r>
              <a:rPr lang="en-US" dirty="0">
                <a:solidFill>
                  <a:schemeClr val="tx2">
                    <a:lumMod val="75000"/>
                  </a:schemeClr>
                </a:solidFill>
              </a:rPr>
              <a:t>private keys</a:t>
            </a:r>
          </a:p>
          <a:p>
            <a:pPr lvl="2">
              <a:lnSpc>
                <a:spcPct val="110000"/>
              </a:lnSpc>
            </a:pPr>
            <a:r>
              <a:rPr lang="en-US" dirty="0"/>
              <a:t>You can't access them</a:t>
            </a:r>
          </a:p>
          <a:p>
            <a:pPr lvl="1">
              <a:lnSpc>
                <a:spcPct val="110000"/>
              </a:lnSpc>
            </a:pPr>
            <a:r>
              <a:rPr lang="en-US" dirty="0"/>
              <a:t>You can send transactions</a:t>
            </a:r>
            <a:br>
              <a:rPr lang="en-US" dirty="0"/>
            </a:br>
            <a:r>
              <a:rPr lang="en-US" dirty="0"/>
              <a:t>from their Web app</a:t>
            </a:r>
          </a:p>
          <a:p>
            <a:pPr>
              <a:lnSpc>
                <a:spcPct val="110000"/>
              </a:lnSpc>
            </a:pPr>
            <a:r>
              <a:rPr lang="en-US" dirty="0"/>
              <a:t>Example of online wallet:</a:t>
            </a:r>
          </a:p>
          <a:p>
            <a:pPr lvl="1">
              <a:lnSpc>
                <a:spcPct val="110000"/>
              </a:lnSpc>
            </a:pPr>
            <a:r>
              <a:rPr lang="en-US" dirty="0">
                <a:hlinkClick r:id="rId2"/>
              </a:rPr>
              <a:t>coinbase.com</a:t>
            </a:r>
            <a:endParaRPr lang="en-US" dirty="0"/>
          </a:p>
          <a:p>
            <a:pPr lvl="1">
              <a:lnSpc>
                <a:spcPct val="110000"/>
              </a:lnSpc>
            </a:pPr>
            <a:r>
              <a:rPr lang="en-US" dirty="0"/>
              <a:t>Online server-side wallet</a:t>
            </a:r>
          </a:p>
          <a:p>
            <a:pPr lvl="1">
              <a:lnSpc>
                <a:spcPct val="110000"/>
              </a:lnSpc>
            </a:pPr>
            <a:r>
              <a:rPr lang="en-US" dirty="0"/>
              <a:t>Crypto-exchange service</a:t>
            </a:r>
          </a:p>
        </p:txBody>
      </p:sp>
      <p:sp>
        <p:nvSpPr>
          <p:cNvPr id="4" name="Title 3">
            <a:extLst>
              <a:ext uri="{FF2B5EF4-FFF2-40B4-BE49-F238E27FC236}">
                <a16:creationId xmlns:a16="http://schemas.microsoft.com/office/drawing/2014/main" id="{434B9EDA-7B9C-4082-8B9A-1AC7C67779CC}"/>
              </a:ext>
            </a:extLst>
          </p:cNvPr>
          <p:cNvSpPr>
            <a:spLocks noGrp="1"/>
          </p:cNvSpPr>
          <p:nvPr>
            <p:ph type="title"/>
          </p:nvPr>
        </p:nvSpPr>
        <p:spPr/>
        <p:txBody>
          <a:bodyPr/>
          <a:lstStyle/>
          <a:p>
            <a:r>
              <a:rPr lang="en-US"/>
              <a:t>Online Wallets: Coinbase</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F1B3D9A1-9CBD-4CA6-9A5A-0B7FAB8BB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372" y="1130101"/>
            <a:ext cx="5541020" cy="5225538"/>
          </a:xfrm>
          <a:prstGeom prst="rect">
            <a:avLst/>
          </a:prstGeom>
        </p:spPr>
      </p:pic>
    </p:spTree>
    <p:extLst>
      <p:ext uri="{BB962C8B-B14F-4D97-AF65-F5344CB8AC3E}">
        <p14:creationId xmlns:p14="http://schemas.microsoft.com/office/powerpoint/2010/main" val="31642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A3B84A2-5CB8-440A-8F51-6065D1B903D0}"/>
              </a:ext>
            </a:extLst>
          </p:cNvPr>
          <p:cNvSpPr>
            <a:spLocks noGrp="1"/>
          </p:cNvSpPr>
          <p:nvPr>
            <p:ph idx="1"/>
          </p:nvPr>
        </p:nvSpPr>
        <p:spPr/>
        <p:txBody>
          <a:bodyPr/>
          <a:lstStyle/>
          <a:p>
            <a:r>
              <a:rPr lang="en-US" b="1" dirty="0">
                <a:solidFill>
                  <a:schemeClr val="tx2">
                    <a:lumMod val="75000"/>
                  </a:schemeClr>
                </a:solidFill>
              </a:rPr>
              <a:t>Ledger Nano S</a:t>
            </a:r>
            <a:r>
              <a:rPr lang="en-US" dirty="0">
                <a:solidFill>
                  <a:schemeClr val="tx2">
                    <a:lumMod val="75000"/>
                  </a:schemeClr>
                </a:solidFill>
              </a:rPr>
              <a:t> </a:t>
            </a:r>
            <a:r>
              <a:rPr lang="en-US" dirty="0"/>
              <a:t>== crypto </a:t>
            </a:r>
            <a:r>
              <a:rPr lang="en-US" dirty="0">
                <a:solidFill>
                  <a:schemeClr val="tx2">
                    <a:lumMod val="75000"/>
                  </a:schemeClr>
                </a:solidFill>
              </a:rPr>
              <a:t>hardware-based wallet</a:t>
            </a:r>
          </a:p>
          <a:p>
            <a:pPr marL="714375" lvl="1" indent="-357188">
              <a:buClr>
                <a:srgbClr val="F2B254"/>
              </a:buClr>
              <a:buSzPct val="100000"/>
            </a:pPr>
            <a:r>
              <a:rPr lang="en-US" dirty="0"/>
              <a:t>Confidential data is never exposed (sign inside the wallet)</a:t>
            </a:r>
          </a:p>
          <a:p>
            <a:pPr marL="714375" lvl="1" indent="-357188">
              <a:buClr>
                <a:srgbClr val="F2B254"/>
              </a:buClr>
              <a:buSzPct val="100000"/>
            </a:pPr>
            <a:r>
              <a:rPr lang="en-US" dirty="0"/>
              <a:t>Secured inside an isolated environment </a:t>
            </a:r>
            <a:r>
              <a:rPr lang="en-US" dirty="0">
                <a:solidFill>
                  <a:schemeClr val="tx2">
                    <a:lumMod val="75000"/>
                  </a:schemeClr>
                </a:solidFill>
              </a:rPr>
              <a:t>locked</a:t>
            </a:r>
            <a:r>
              <a:rPr lang="en-US" dirty="0"/>
              <a:t> by a PIN</a:t>
            </a:r>
          </a:p>
          <a:p>
            <a:pPr marL="104882" indent="-357188">
              <a:spcBef>
                <a:spcPts val="1800"/>
              </a:spcBef>
            </a:pPr>
            <a:r>
              <a:rPr lang="en-US" sz="3200" dirty="0">
                <a:solidFill>
                  <a:srgbClr val="FFFFFF"/>
                </a:solidFill>
                <a:effectLst>
                  <a:outerShdw blurRad="38100" dist="38100" dir="2700000" algn="tl">
                    <a:srgbClr val="000000">
                      <a:alpha val="43137"/>
                    </a:srgbClr>
                  </a:outerShdw>
                </a:effectLst>
              </a:rPr>
              <a:t>Based on BIP-32</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Hierarchical deterministic</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wallet (</a:t>
            </a:r>
            <a:r>
              <a:rPr lang="en-US" dirty="0">
                <a:solidFill>
                  <a:schemeClr val="tx2">
                    <a:lumMod val="75000"/>
                  </a:schemeClr>
                </a:solidFill>
                <a:effectLst>
                  <a:outerShdw blurRad="38100" dist="38100" dir="2700000" algn="tl">
                    <a:srgbClr val="000000">
                      <a:alpha val="43137"/>
                    </a:srgbClr>
                  </a:outerShdw>
                </a:effectLst>
              </a:rPr>
              <a:t>HD wallet</a:t>
            </a:r>
            <a:r>
              <a:rPr lang="en-US" dirty="0">
                <a:solidFill>
                  <a:srgbClr val="FFFFFF"/>
                </a:solidFill>
                <a:effectLst>
                  <a:outerShdw blurRad="38100" dist="38100" dir="2700000" algn="tl">
                    <a:srgbClr val="000000">
                      <a:alpha val="43137"/>
                    </a:srgbClr>
                  </a:outerShdw>
                </a:effectLst>
              </a:rPr>
              <a:t>)</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All keys inside are dependent</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on the initial </a:t>
            </a:r>
            <a:r>
              <a:rPr lang="en-US" dirty="0">
                <a:solidFill>
                  <a:schemeClr val="tx2">
                    <a:lumMod val="75000"/>
                  </a:schemeClr>
                </a:solidFill>
                <a:effectLst>
                  <a:outerShdw blurRad="38100" dist="38100" dir="2700000" algn="tl">
                    <a:srgbClr val="000000">
                      <a:alpha val="43137"/>
                    </a:srgbClr>
                  </a:outerShdw>
                </a:effectLst>
              </a:rPr>
              <a:t>24 seed words</a:t>
            </a:r>
            <a:endParaRPr lang="en-US" dirty="0"/>
          </a:p>
        </p:txBody>
      </p:sp>
      <p:sp>
        <p:nvSpPr>
          <p:cNvPr id="4" name="Title 3">
            <a:extLst>
              <a:ext uri="{FF2B5EF4-FFF2-40B4-BE49-F238E27FC236}">
                <a16:creationId xmlns:a16="http://schemas.microsoft.com/office/drawing/2014/main" id="{0F491ABE-325E-4053-B2F0-25B28E9C30FF}"/>
              </a:ext>
            </a:extLst>
          </p:cNvPr>
          <p:cNvSpPr>
            <a:spLocks noGrp="1"/>
          </p:cNvSpPr>
          <p:nvPr>
            <p:ph type="title"/>
          </p:nvPr>
        </p:nvSpPr>
        <p:spPr/>
        <p:txBody>
          <a:bodyPr/>
          <a:lstStyle/>
          <a:p>
            <a:r>
              <a:rPr lang="en-US" dirty="0"/>
              <a:t>Hardware Wallets: Ledger Nano S</a:t>
            </a:r>
          </a:p>
        </p:txBody>
      </p:sp>
      <p:pic>
        <p:nvPicPr>
          <p:cNvPr id="4098" name="Picture 2" descr="C:\Users\FiReDeSiRe\Desktop\Blockchain Camp\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129" y="3352800"/>
            <a:ext cx="5189283" cy="297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E85C576-B9D1-4DAE-9B91-6A0979248231}"/>
              </a:ext>
            </a:extLst>
          </p:cNvPr>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9923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00EDE7-2AC0-4C69-A515-AC5CF588808D}"/>
              </a:ext>
            </a:extLst>
          </p:cNvPr>
          <p:cNvSpPr>
            <a:spLocks noGrp="1"/>
          </p:cNvSpPr>
          <p:nvPr>
            <p:ph type="title"/>
          </p:nvPr>
        </p:nvSpPr>
        <p:spPr>
          <a:xfrm>
            <a:off x="912812" y="4834760"/>
            <a:ext cx="10363200" cy="820600"/>
          </a:xfrm>
        </p:spPr>
        <p:txBody>
          <a:bodyPr/>
          <a:lstStyle/>
          <a:p>
            <a:r>
              <a:rPr lang="en-US" dirty="0"/>
              <a:t>Blockchain Transactions</a:t>
            </a:r>
          </a:p>
        </p:txBody>
      </p:sp>
      <p:sp>
        <p:nvSpPr>
          <p:cNvPr id="6" name="Text Placeholder 5">
            <a:extLst>
              <a:ext uri="{FF2B5EF4-FFF2-40B4-BE49-F238E27FC236}">
                <a16:creationId xmlns:a16="http://schemas.microsoft.com/office/drawing/2014/main" id="{8BC2FA44-D853-4273-AFD9-A233AF202621}"/>
              </a:ext>
            </a:extLst>
          </p:cNvPr>
          <p:cNvSpPr>
            <a:spLocks noGrp="1"/>
          </p:cNvSpPr>
          <p:nvPr>
            <p:ph type="body" idx="1"/>
          </p:nvPr>
        </p:nvSpPr>
        <p:spPr>
          <a:xfrm>
            <a:off x="912812" y="5678768"/>
            <a:ext cx="10363200" cy="719034"/>
          </a:xfrm>
        </p:spPr>
        <p:txBody>
          <a:bodyPr/>
          <a:lstStyle/>
          <a:p>
            <a:r>
              <a:rPr lang="en-US" dirty="0"/>
              <a:t>Transaction Structure, Signing, Sending</a:t>
            </a:r>
          </a:p>
        </p:txBody>
      </p:sp>
      <p:pic>
        <p:nvPicPr>
          <p:cNvPr id="4098" name="Picture 2" descr="https://programmingblockchain.gitbooks.io/programmingblockchain/content/assets/SpendTx.png">
            <a:extLst>
              <a:ext uri="{FF2B5EF4-FFF2-40B4-BE49-F238E27FC236}">
                <a16:creationId xmlns:a16="http://schemas.microsoft.com/office/drawing/2014/main" id="{CF165CA0-19DC-48C4-A0D3-606351CCC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290" y="1066800"/>
            <a:ext cx="5008245" cy="3352800"/>
          </a:xfrm>
          <a:prstGeom prst="roundRect">
            <a:avLst>
              <a:gd name="adj" fmla="val 130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42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FE1D0-9B51-455B-8426-84CF058E443E}"/>
              </a:ext>
            </a:extLst>
          </p:cNvPr>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a:extLst>
              <a:ext uri="{FF2B5EF4-FFF2-40B4-BE49-F238E27FC236}">
                <a16:creationId xmlns:a16="http://schemas.microsoft.com/office/drawing/2014/main" id="{562048A1-75F5-40BC-9262-B4D7B6100BF1}"/>
              </a:ext>
            </a:extLst>
          </p:cNvPr>
          <p:cNvSpPr>
            <a:spLocks noGrp="1"/>
          </p:cNvSpPr>
          <p:nvPr>
            <p:ph idx="1"/>
          </p:nvPr>
        </p:nvSpPr>
        <p:spPr/>
        <p:txBody>
          <a:bodyPr/>
          <a:lstStyle/>
          <a:p>
            <a:r>
              <a:rPr lang="en-US" dirty="0"/>
              <a:t>Blockchain transaction models: </a:t>
            </a:r>
            <a:r>
              <a:rPr lang="en-US" b="1" dirty="0">
                <a:solidFill>
                  <a:schemeClr val="tx2">
                    <a:lumMod val="75000"/>
                  </a:schemeClr>
                </a:solidFill>
              </a:rPr>
              <a:t>UTXO</a:t>
            </a:r>
            <a:r>
              <a:rPr lang="en-US" dirty="0"/>
              <a:t> vs. </a:t>
            </a:r>
            <a:r>
              <a:rPr lang="en-US" b="1" dirty="0">
                <a:solidFill>
                  <a:schemeClr val="tx2">
                    <a:lumMod val="75000"/>
                  </a:schemeClr>
                </a:solidFill>
              </a:rPr>
              <a:t>account balances</a:t>
            </a:r>
            <a:endParaRPr lang="en-US" dirty="0">
              <a:solidFill>
                <a:schemeClr val="tx2">
                  <a:lumMod val="75000"/>
                </a:schemeClr>
              </a:solidFill>
            </a:endParaRPr>
          </a:p>
          <a:p>
            <a:endParaRPr lang="en-US" dirty="0"/>
          </a:p>
          <a:p>
            <a:r>
              <a:rPr lang="en-US" dirty="0"/>
              <a:t>The </a:t>
            </a:r>
            <a:r>
              <a:rPr lang="en-US" b="1" dirty="0">
                <a:solidFill>
                  <a:schemeClr val="tx2">
                    <a:lumMod val="75000"/>
                  </a:schemeClr>
                </a:solidFill>
              </a:rPr>
              <a:t>UTXO</a:t>
            </a:r>
            <a:r>
              <a:rPr lang="en-US" b="1" dirty="0"/>
              <a:t> </a:t>
            </a:r>
            <a:r>
              <a:rPr lang="en-US" dirty="0"/>
              <a:t>model (used by Bitcoin, </a:t>
            </a:r>
            <a:r>
              <a:rPr lang="en-US" dirty="0" err="1"/>
              <a:t>Litecoin</a:t>
            </a:r>
            <a:r>
              <a:rPr lang="en-US" dirty="0"/>
              <a:t>, NEO, </a:t>
            </a:r>
            <a:r>
              <a:rPr lang="en-US" dirty="0" err="1"/>
              <a:t>Cardano</a:t>
            </a:r>
            <a:r>
              <a:rPr lang="en-US" dirty="0"/>
              <a:t>)</a:t>
            </a:r>
          </a:p>
          <a:p>
            <a:pPr lvl="1"/>
            <a:r>
              <a:rPr lang="en-US" sz="6600" b="1" dirty="0"/>
              <a:t>TODO</a:t>
            </a:r>
          </a:p>
          <a:p>
            <a:r>
              <a:rPr lang="en-US" dirty="0"/>
              <a:t>The </a:t>
            </a:r>
            <a:r>
              <a:rPr lang="en-US" b="1" dirty="0">
                <a:solidFill>
                  <a:schemeClr val="tx2">
                    <a:lumMod val="75000"/>
                  </a:schemeClr>
                </a:solidFill>
              </a:rPr>
              <a:t>account</a:t>
            </a:r>
            <a:r>
              <a:rPr lang="en-US" b="1" dirty="0"/>
              <a:t> </a:t>
            </a:r>
            <a:r>
              <a:rPr lang="en-US" b="1" dirty="0">
                <a:solidFill>
                  <a:schemeClr val="tx2">
                    <a:lumMod val="75000"/>
                  </a:schemeClr>
                </a:solidFill>
              </a:rPr>
              <a:t>balances</a:t>
            </a:r>
            <a:r>
              <a:rPr lang="en-US" b="1" dirty="0"/>
              <a:t> </a:t>
            </a:r>
            <a:r>
              <a:rPr lang="en-US" dirty="0"/>
              <a:t>model (used by Ethereum, Stellar, NEM)</a:t>
            </a:r>
          </a:p>
          <a:p>
            <a:pPr lvl="1"/>
            <a:r>
              <a:rPr lang="en-US" sz="6600" b="1" dirty="0"/>
              <a:t>TODO</a:t>
            </a:r>
            <a:endParaRPr lang="en-US" dirty="0"/>
          </a:p>
        </p:txBody>
      </p:sp>
      <p:sp>
        <p:nvSpPr>
          <p:cNvPr id="4" name="Title 3">
            <a:extLst>
              <a:ext uri="{FF2B5EF4-FFF2-40B4-BE49-F238E27FC236}">
                <a16:creationId xmlns:a16="http://schemas.microsoft.com/office/drawing/2014/main" id="{3CDD81E3-BF8F-4B53-A2DA-BEAEB2D80D7F}"/>
              </a:ext>
            </a:extLst>
          </p:cNvPr>
          <p:cNvSpPr>
            <a:spLocks noGrp="1"/>
          </p:cNvSpPr>
          <p:nvPr>
            <p:ph type="title"/>
          </p:nvPr>
        </p:nvSpPr>
        <p:spPr/>
        <p:txBody>
          <a:bodyPr/>
          <a:lstStyle/>
          <a:p>
            <a:r>
              <a:rPr lang="en-US" dirty="0"/>
              <a:t>Transaction Models</a:t>
            </a:r>
          </a:p>
        </p:txBody>
      </p:sp>
    </p:spTree>
    <p:extLst>
      <p:ext uri="{BB962C8B-B14F-4D97-AF65-F5344CB8AC3E}">
        <p14:creationId xmlns:p14="http://schemas.microsoft.com/office/powerpoint/2010/main" val="208915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83FD01-A14C-4E5E-81C3-769526C85B0B}"/>
              </a:ext>
            </a:extLst>
          </p:cNvPr>
          <p:cNvSpPr>
            <a:spLocks noGrp="1"/>
          </p:cNvSpPr>
          <p:nvPr>
            <p:ph type="title"/>
          </p:nvPr>
        </p:nvSpPr>
        <p:spPr/>
        <p:txBody>
          <a:bodyPr/>
          <a:lstStyle/>
          <a:p>
            <a:r>
              <a:rPr lang="en-US" dirty="0"/>
              <a:t>Crypto Wallets</a:t>
            </a:r>
          </a:p>
        </p:txBody>
      </p:sp>
      <p:sp>
        <p:nvSpPr>
          <p:cNvPr id="6" name="Text Placeholder 5">
            <a:extLst>
              <a:ext uri="{FF2B5EF4-FFF2-40B4-BE49-F238E27FC236}">
                <a16:creationId xmlns:a16="http://schemas.microsoft.com/office/drawing/2014/main" id="{EAF15D10-AB08-470E-B2A5-7063ED3EE5D2}"/>
              </a:ext>
            </a:extLst>
          </p:cNvPr>
          <p:cNvSpPr>
            <a:spLocks noGrp="1"/>
          </p:cNvSpPr>
          <p:nvPr>
            <p:ph type="body" idx="1"/>
          </p:nvPr>
        </p:nvSpPr>
        <p:spPr/>
        <p:txBody>
          <a:bodyPr/>
          <a:lstStyle/>
          <a:p>
            <a:r>
              <a:rPr lang="en-US" dirty="0"/>
              <a:t>Mobile, Desktop, Hardware, Paper Wallets</a:t>
            </a:r>
          </a:p>
        </p:txBody>
      </p:sp>
      <p:pic>
        <p:nvPicPr>
          <p:cNvPr id="9" name="Picture 8">
            <a:extLst>
              <a:ext uri="{FF2B5EF4-FFF2-40B4-BE49-F238E27FC236}">
                <a16:creationId xmlns:a16="http://schemas.microsoft.com/office/drawing/2014/main" id="{93253E7E-1AF1-4206-B311-D19490338446}"/>
              </a:ext>
            </a:extLst>
          </p:cNvPr>
          <p:cNvPicPr>
            <a:picLocks noChangeAspect="1"/>
          </p:cNvPicPr>
          <p:nvPr/>
        </p:nvPicPr>
        <p:blipFill>
          <a:blip r:embed="rId2"/>
          <a:stretch>
            <a:fillRect/>
          </a:stretch>
        </p:blipFill>
        <p:spPr>
          <a:xfrm>
            <a:off x="3605920" y="1433667"/>
            <a:ext cx="4976984" cy="3214533"/>
          </a:xfrm>
          <a:prstGeom prst="rect">
            <a:avLst/>
          </a:prstGeom>
        </p:spPr>
      </p:pic>
    </p:spTree>
    <p:extLst>
      <p:ext uri="{BB962C8B-B14F-4D97-AF65-F5344CB8AC3E}">
        <p14:creationId xmlns:p14="http://schemas.microsoft.com/office/powerpoint/2010/main" val="3461019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3" name="Content Placeholder 2"/>
          <p:cNvSpPr>
            <a:spLocks noGrp="1"/>
          </p:cNvSpPr>
          <p:nvPr>
            <p:ph idx="1"/>
          </p:nvPr>
        </p:nvSpPr>
        <p:spPr/>
        <p:txBody>
          <a:bodyPr>
            <a:normAutofit/>
          </a:bodyPr>
          <a:lstStyle/>
          <a:p>
            <a:r>
              <a:rPr lang="en-US" dirty="0"/>
              <a:t>Bitcoin </a:t>
            </a:r>
            <a:r>
              <a:rPr lang="en-US" dirty="0">
                <a:solidFill>
                  <a:schemeClr val="tx2">
                    <a:lumMod val="75000"/>
                  </a:schemeClr>
                </a:solidFill>
              </a:rPr>
              <a:t>transaction</a:t>
            </a:r>
            <a:endParaRPr lang="bg-BG" dirty="0">
              <a:solidFill>
                <a:schemeClr val="tx2">
                  <a:lumMod val="75000"/>
                </a:schemeClr>
              </a:solidFill>
            </a:endParaRPr>
          </a:p>
          <a:p>
            <a:pPr lvl="1"/>
            <a:r>
              <a:rPr lang="bg-BG" dirty="0"/>
              <a:t>А</a:t>
            </a:r>
            <a:r>
              <a:rPr lang="en-US" dirty="0"/>
              <a:t> </a:t>
            </a:r>
            <a:r>
              <a:rPr lang="en-US" dirty="0">
                <a:solidFill>
                  <a:schemeClr val="tx2">
                    <a:lumMod val="75000"/>
                  </a:schemeClr>
                </a:solidFill>
              </a:rPr>
              <a:t>transfer</a:t>
            </a:r>
            <a:r>
              <a:rPr lang="en-US" dirty="0"/>
              <a:t> of bitcoin value (inputs </a:t>
            </a:r>
            <a:r>
              <a:rPr lang="en-US" dirty="0">
                <a:sym typeface="Wingdings" panose="05000000000000000000" pitchFamily="2" charset="2"/>
              </a:rPr>
              <a:t> outputs)</a:t>
            </a:r>
            <a:endParaRPr lang="en-US" dirty="0"/>
          </a:p>
          <a:p>
            <a:pPr lvl="1"/>
            <a:r>
              <a:rPr lang="en-US" dirty="0"/>
              <a:t>Broadcasted to the network and mined later into blocks</a:t>
            </a:r>
            <a:endParaRPr lang="bg-BG" dirty="0"/>
          </a:p>
          <a:p>
            <a:pPr lvl="1"/>
            <a:r>
              <a:rPr lang="en-US" dirty="0"/>
              <a:t>Holds a set of </a:t>
            </a:r>
            <a:r>
              <a:rPr lang="en-US" dirty="0">
                <a:solidFill>
                  <a:schemeClr val="tx2">
                    <a:lumMod val="75000"/>
                  </a:schemeClr>
                </a:solidFill>
              </a:rPr>
              <a:t>inputs</a:t>
            </a:r>
            <a:r>
              <a:rPr lang="en-US" dirty="0"/>
              <a:t> (</a:t>
            </a:r>
            <a:r>
              <a:rPr lang="en-US" noProof="1">
                <a:solidFill>
                  <a:schemeClr val="tx2">
                    <a:lumMod val="75000"/>
                  </a:schemeClr>
                </a:solidFill>
              </a:rPr>
              <a:t>prev_tx</a:t>
            </a:r>
            <a:r>
              <a:rPr lang="en-US" noProof="1"/>
              <a:t> </a:t>
            </a:r>
            <a:r>
              <a:rPr lang="en-US" dirty="0"/>
              <a:t>+ </a:t>
            </a:r>
            <a:r>
              <a:rPr lang="en-US" dirty="0">
                <a:solidFill>
                  <a:schemeClr val="tx2">
                    <a:lumMod val="75000"/>
                  </a:schemeClr>
                </a:solidFill>
              </a:rPr>
              <a:t>signature</a:t>
            </a:r>
            <a:r>
              <a:rPr lang="en-US" dirty="0"/>
              <a:t>)</a:t>
            </a:r>
          </a:p>
          <a:p>
            <a:pPr lvl="2"/>
            <a:r>
              <a:rPr lang="en-US" dirty="0"/>
              <a:t>The </a:t>
            </a:r>
            <a:r>
              <a:rPr lang="en-US" dirty="0">
                <a:solidFill>
                  <a:schemeClr val="tx2">
                    <a:lumMod val="75000"/>
                  </a:schemeClr>
                </a:solidFill>
              </a:rPr>
              <a:t>sender address </a:t>
            </a:r>
            <a:r>
              <a:rPr lang="en-US" dirty="0"/>
              <a:t>and </a:t>
            </a:r>
            <a:r>
              <a:rPr lang="en-US" dirty="0">
                <a:solidFill>
                  <a:schemeClr val="tx2">
                    <a:lumMod val="75000"/>
                  </a:schemeClr>
                </a:solidFill>
              </a:rPr>
              <a:t>value</a:t>
            </a:r>
            <a:r>
              <a:rPr lang="en-US" dirty="0"/>
              <a:t> is taken from the </a:t>
            </a:r>
            <a:r>
              <a:rPr lang="en-US" noProof="1">
                <a:solidFill>
                  <a:schemeClr val="tx2">
                    <a:lumMod val="75000"/>
                  </a:schemeClr>
                </a:solidFill>
              </a:rPr>
              <a:t>prev_tx</a:t>
            </a:r>
          </a:p>
          <a:p>
            <a:pPr lvl="1"/>
            <a:r>
              <a:rPr lang="en-US" dirty="0"/>
              <a:t>Holds a set of </a:t>
            </a:r>
            <a:r>
              <a:rPr lang="en-US" dirty="0">
                <a:solidFill>
                  <a:schemeClr val="tx2">
                    <a:lumMod val="75000"/>
                  </a:schemeClr>
                </a:solidFill>
              </a:rPr>
              <a:t>outputs </a:t>
            </a:r>
            <a:r>
              <a:rPr lang="en-US" dirty="0"/>
              <a:t>(</a:t>
            </a:r>
            <a:r>
              <a:rPr lang="en-US" dirty="0">
                <a:solidFill>
                  <a:schemeClr val="tx2">
                    <a:lumMod val="75000"/>
                  </a:schemeClr>
                </a:solidFill>
              </a:rPr>
              <a:t>address</a:t>
            </a:r>
            <a:r>
              <a:rPr lang="en-US" dirty="0"/>
              <a:t> + </a:t>
            </a:r>
            <a:r>
              <a:rPr lang="en-US" dirty="0">
                <a:solidFill>
                  <a:schemeClr val="tx2">
                    <a:lumMod val="75000"/>
                  </a:schemeClr>
                </a:solidFill>
              </a:rPr>
              <a:t>value</a:t>
            </a:r>
            <a:r>
              <a:rPr lang="en-US" dirty="0"/>
              <a:t>)</a:t>
            </a:r>
          </a:p>
          <a:p>
            <a:r>
              <a:rPr lang="en-US" dirty="0"/>
              <a:t>A transaction takes </a:t>
            </a:r>
            <a:r>
              <a:rPr lang="en-US" noProof="1">
                <a:solidFill>
                  <a:schemeClr val="tx2">
                    <a:lumMod val="75000"/>
                  </a:schemeClr>
                </a:solidFill>
              </a:rPr>
              <a:t>prev_tx </a:t>
            </a:r>
            <a:r>
              <a:rPr lang="en-US" dirty="0"/>
              <a:t>outputs as new transaction inputs</a:t>
            </a:r>
          </a:p>
          <a:p>
            <a:pPr lvl="1"/>
            <a:r>
              <a:rPr lang="en-US" dirty="0"/>
              <a:t>Spends all input bitcoin values to the new outputs</a:t>
            </a:r>
          </a:p>
        </p:txBody>
      </p:sp>
      <p:sp>
        <p:nvSpPr>
          <p:cNvPr id="4" name="Title 3"/>
          <p:cNvSpPr>
            <a:spLocks noGrp="1"/>
          </p:cNvSpPr>
          <p:nvPr>
            <p:ph type="title"/>
          </p:nvPr>
        </p:nvSpPr>
        <p:spPr/>
        <p:txBody>
          <a:bodyPr/>
          <a:lstStyle/>
          <a:p>
            <a:r>
              <a:rPr lang="en-US" dirty="0"/>
              <a:t>Bitcoin Transactions</a:t>
            </a:r>
          </a:p>
        </p:txBody>
      </p:sp>
    </p:spTree>
    <p:extLst>
      <p:ext uri="{BB962C8B-B14F-4D97-AF65-F5344CB8AC3E}">
        <p14:creationId xmlns:p14="http://schemas.microsoft.com/office/powerpoint/2010/main" val="14849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normAutofit/>
          </a:bodyPr>
          <a:lstStyle/>
          <a:p>
            <a:r>
              <a:rPr lang="en-US" dirty="0"/>
              <a:t>Creating a Bitcoin Transaction</a:t>
            </a:r>
            <a:r>
              <a:rPr lang="bg-BG" dirty="0"/>
              <a:t> – </a:t>
            </a:r>
            <a:r>
              <a:rPr lang="en-US" dirty="0"/>
              <a:t>Example</a:t>
            </a:r>
            <a:endParaRPr lang="en-US" sz="36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 y="1135518"/>
            <a:ext cx="11125200" cy="4960482"/>
          </a:xfrm>
          <a:prstGeom prst="roundRect">
            <a:avLst>
              <a:gd name="adj" fmla="val 581"/>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75551F46-0196-4772-99C6-CA2FBEC2DFCF}"/>
              </a:ext>
            </a:extLst>
          </p:cNvPr>
          <p:cNvSpPr/>
          <p:nvPr/>
        </p:nvSpPr>
        <p:spPr>
          <a:xfrm>
            <a:off x="531812" y="6256792"/>
            <a:ext cx="11125200" cy="369332"/>
          </a:xfrm>
          <a:prstGeom prst="rect">
            <a:avLst/>
          </a:prstGeom>
        </p:spPr>
        <p:txBody>
          <a:bodyPr wrap="square">
            <a:spAutoFit/>
          </a:bodyPr>
          <a:lstStyle/>
          <a:p>
            <a:r>
              <a:rPr lang="en-US" sz="1800" dirty="0"/>
              <a:t>View details: </a:t>
            </a:r>
            <a:r>
              <a:rPr lang="en-US" sz="1800" dirty="0">
                <a:hlinkClick r:id="rId4"/>
              </a:rPr>
              <a:t>https://blockchain.info/tx/90b18aa54288ec610d83ff1abe90f10d8ca87fb6411a72b2e56a169fdc9b0219</a:t>
            </a:r>
            <a:endParaRPr lang="en-US" sz="1800" dirty="0"/>
          </a:p>
        </p:txBody>
      </p:sp>
    </p:spTree>
    <p:extLst>
      <p:ext uri="{BB962C8B-B14F-4D97-AF65-F5344CB8AC3E}">
        <p14:creationId xmlns:p14="http://schemas.microsoft.com/office/powerpoint/2010/main" val="146934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p:txBody>
          <a:bodyPr>
            <a:normAutofit lnSpcReduction="10000"/>
          </a:bodyPr>
          <a:lstStyle/>
          <a:p>
            <a:pPr>
              <a:lnSpc>
                <a:spcPct val="125000"/>
              </a:lnSpc>
            </a:pPr>
            <a:r>
              <a:rPr lang="en-US" sz="3700" dirty="0"/>
              <a:t>Things needed:</a:t>
            </a:r>
          </a:p>
          <a:p>
            <a:pPr lvl="1">
              <a:lnSpc>
                <a:spcPct val="125000"/>
              </a:lnSpc>
            </a:pPr>
            <a:r>
              <a:rPr lang="en-US" sz="3600" dirty="0"/>
              <a:t>Sender </a:t>
            </a:r>
            <a:r>
              <a:rPr lang="en-US" sz="3600" dirty="0">
                <a:solidFill>
                  <a:schemeClr val="tx2">
                    <a:lumMod val="75000"/>
                  </a:schemeClr>
                </a:solidFill>
              </a:rPr>
              <a:t>private key </a:t>
            </a:r>
          </a:p>
          <a:p>
            <a:pPr lvl="1">
              <a:lnSpc>
                <a:spcPct val="125000"/>
              </a:lnSpc>
            </a:pPr>
            <a:r>
              <a:rPr lang="en-US" sz="3500" dirty="0"/>
              <a:t>Receiver</a:t>
            </a:r>
            <a:r>
              <a:rPr lang="en-US" sz="3400" dirty="0">
                <a:solidFill>
                  <a:schemeClr val="tx2">
                    <a:lumMod val="75000"/>
                  </a:schemeClr>
                </a:solidFill>
              </a:rPr>
              <a:t> address</a:t>
            </a:r>
          </a:p>
          <a:p>
            <a:pPr lvl="1">
              <a:lnSpc>
                <a:spcPct val="125000"/>
              </a:lnSpc>
            </a:pPr>
            <a:r>
              <a:rPr lang="en-US" sz="3500" dirty="0">
                <a:solidFill>
                  <a:schemeClr val="tx2">
                    <a:lumMod val="75000"/>
                  </a:schemeClr>
                </a:solidFill>
              </a:rPr>
              <a:t>Value</a:t>
            </a:r>
            <a:r>
              <a:rPr lang="en-US" sz="3500" dirty="0"/>
              <a:t> to be transferred</a:t>
            </a:r>
          </a:p>
          <a:p>
            <a:pPr>
              <a:lnSpc>
                <a:spcPct val="125000"/>
              </a:lnSpc>
            </a:pPr>
            <a:r>
              <a:rPr lang="en-US" sz="3700" dirty="0"/>
              <a:t>Things provided by the wallet software:</a:t>
            </a:r>
          </a:p>
          <a:p>
            <a:pPr lvl="1">
              <a:lnSpc>
                <a:spcPct val="125000"/>
              </a:lnSpc>
            </a:pPr>
            <a:r>
              <a:rPr lang="en-US" sz="3500" dirty="0"/>
              <a:t>Input transaction hash (</a:t>
            </a:r>
            <a:r>
              <a:rPr lang="en-US" sz="3500" noProof="1">
                <a:solidFill>
                  <a:schemeClr val="tx2">
                    <a:lumMod val="75000"/>
                  </a:schemeClr>
                </a:solidFill>
              </a:rPr>
              <a:t>prev_tx</a:t>
            </a:r>
            <a:r>
              <a:rPr lang="en-US" sz="3500" dirty="0"/>
              <a:t>)</a:t>
            </a:r>
          </a:p>
          <a:p>
            <a:pPr lvl="1">
              <a:lnSpc>
                <a:spcPct val="125000"/>
              </a:lnSpc>
            </a:pPr>
            <a:r>
              <a:rPr lang="en-US" sz="3500" dirty="0">
                <a:solidFill>
                  <a:schemeClr val="tx2">
                    <a:lumMod val="75000"/>
                  </a:schemeClr>
                </a:solidFill>
              </a:rPr>
              <a:t>Change address </a:t>
            </a:r>
            <a:r>
              <a:rPr lang="en-US" sz="3500" dirty="0"/>
              <a:t>(new address in the sender's wallet)</a:t>
            </a:r>
            <a:endParaRPr lang="en-US" sz="10800" dirty="0"/>
          </a:p>
        </p:txBody>
      </p:sp>
      <p:sp>
        <p:nvSpPr>
          <p:cNvPr id="6" name="Title 5"/>
          <p:cNvSpPr>
            <a:spLocks noGrp="1"/>
          </p:cNvSpPr>
          <p:nvPr>
            <p:ph type="title"/>
          </p:nvPr>
        </p:nvSpPr>
        <p:spPr/>
        <p:txBody>
          <a:bodyPr/>
          <a:lstStyle/>
          <a:p>
            <a:r>
              <a:rPr lang="en-US" dirty="0"/>
              <a:t>How a Bitcoin Transaction is Sent</a:t>
            </a:r>
            <a:r>
              <a:rPr lang="bg-BG" dirty="0"/>
              <a:t>?</a:t>
            </a:r>
            <a:endParaRPr lang="en-US" dirty="0"/>
          </a:p>
        </p:txBody>
      </p:sp>
      <p:pic>
        <p:nvPicPr>
          <p:cNvPr id="4" name="Picture 3">
            <a:extLst>
              <a:ext uri="{FF2B5EF4-FFF2-40B4-BE49-F238E27FC236}">
                <a16:creationId xmlns:a16="http://schemas.microsoft.com/office/drawing/2014/main" id="{D4F7D42F-FA3E-495A-B3C8-2230B9BC70B3}"/>
              </a:ext>
            </a:extLst>
          </p:cNvPr>
          <p:cNvPicPr>
            <a:picLocks noChangeAspect="1"/>
          </p:cNvPicPr>
          <p:nvPr/>
        </p:nvPicPr>
        <p:blipFill>
          <a:blip r:embed="rId2"/>
          <a:stretch>
            <a:fillRect/>
          </a:stretch>
        </p:blipFill>
        <p:spPr>
          <a:xfrm>
            <a:off x="5997192" y="1108840"/>
            <a:ext cx="5657578" cy="3048000"/>
          </a:xfrm>
          <a:prstGeom prst="roundRect">
            <a:avLst>
              <a:gd name="adj" fmla="val 1901"/>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a:xfrm>
            <a:off x="190413" y="1109081"/>
            <a:ext cx="11804822" cy="5570355"/>
          </a:xfrm>
        </p:spPr>
        <p:txBody>
          <a:bodyPr>
            <a:normAutofit/>
          </a:bodyPr>
          <a:lstStyle/>
          <a:p>
            <a:pPr>
              <a:lnSpc>
                <a:spcPct val="125000"/>
              </a:lnSpc>
            </a:pPr>
            <a:r>
              <a:rPr lang="en-US" dirty="0"/>
              <a:t>Each transaction </a:t>
            </a:r>
            <a:r>
              <a:rPr lang="en-US" dirty="0">
                <a:solidFill>
                  <a:schemeClr val="tx2">
                    <a:lumMod val="75000"/>
                  </a:schemeClr>
                </a:solidFill>
              </a:rPr>
              <a:t>input</a:t>
            </a:r>
            <a:r>
              <a:rPr lang="en-US" dirty="0"/>
              <a:t> references an </a:t>
            </a:r>
            <a:r>
              <a:rPr lang="en-US" dirty="0">
                <a:solidFill>
                  <a:schemeClr val="tx2">
                    <a:lumMod val="75000"/>
                  </a:schemeClr>
                </a:solidFill>
              </a:rPr>
              <a:t>unspent output </a:t>
            </a:r>
            <a:r>
              <a:rPr lang="en-US" dirty="0"/>
              <a:t>from a previous transaction (</a:t>
            </a:r>
            <a:r>
              <a:rPr lang="en-US" dirty="0">
                <a:solidFill>
                  <a:schemeClr val="tx2">
                    <a:lumMod val="75000"/>
                  </a:schemeClr>
                </a:solidFill>
              </a:rPr>
              <a:t>UTXO – Unspent TX Output</a:t>
            </a:r>
            <a:r>
              <a:rPr lang="en-US" dirty="0"/>
              <a:t>)</a:t>
            </a:r>
          </a:p>
        </p:txBody>
      </p:sp>
      <p:sp>
        <p:nvSpPr>
          <p:cNvPr id="4" name="Title 3"/>
          <p:cNvSpPr>
            <a:spLocks noGrp="1"/>
          </p:cNvSpPr>
          <p:nvPr>
            <p:ph type="title"/>
          </p:nvPr>
        </p:nvSpPr>
        <p:spPr/>
        <p:txBody>
          <a:bodyPr>
            <a:normAutofit/>
          </a:bodyPr>
          <a:lstStyle/>
          <a:p>
            <a:r>
              <a:rPr lang="en-US" dirty="0"/>
              <a:t>Transaction Chaining and UTXO</a:t>
            </a:r>
          </a:p>
        </p:txBody>
      </p:sp>
      <p:sp>
        <p:nvSpPr>
          <p:cNvPr id="5" name="Rectangle 4"/>
          <p:cNvSpPr/>
          <p:nvPr/>
        </p:nvSpPr>
        <p:spPr>
          <a:xfrm>
            <a:off x="531812" y="2743200"/>
            <a:ext cx="11353800" cy="4031873"/>
          </a:xfrm>
          <a:prstGeom prst="rect">
            <a:avLst/>
          </a:prstGeom>
        </p:spPr>
        <p:txBody>
          <a:bodyPr wrap="square">
            <a:spAutoFit/>
          </a:bodyPr>
          <a:lstStyle/>
          <a:p>
            <a:endParaRPr lang="en-US" sz="3200" dirty="0"/>
          </a:p>
          <a:p>
            <a:endParaRPr lang="en-US" sz="3200" dirty="0"/>
          </a:p>
          <a:p>
            <a:endParaRPr lang="en-US" sz="3200" dirty="0"/>
          </a:p>
          <a:p>
            <a:pPr algn="just"/>
            <a:endParaRPr lang="en-US" sz="3200" dirty="0"/>
          </a:p>
          <a:p>
            <a:endParaRPr lang="en-US" sz="3200" dirty="0"/>
          </a:p>
          <a:p>
            <a:endParaRPr lang="en-US" sz="3200" dirty="0"/>
          </a:p>
          <a:p>
            <a:endParaRPr lang="en-US" sz="3200" dirty="0"/>
          </a:p>
          <a:p>
            <a:endParaRPr lang="en-US" sz="3200" dirty="0"/>
          </a:p>
        </p:txBody>
      </p:sp>
      <p:pic>
        <p:nvPicPr>
          <p:cNvPr id="6" name="Picture 5">
            <a:extLst>
              <a:ext uri="{FF2B5EF4-FFF2-40B4-BE49-F238E27FC236}">
                <a16:creationId xmlns:a16="http://schemas.microsoft.com/office/drawing/2014/main" id="{1B232C10-F4A1-4FAC-A7BA-26AF0882F1CD}"/>
              </a:ext>
            </a:extLst>
          </p:cNvPr>
          <p:cNvPicPr>
            <a:picLocks noChangeAspect="1"/>
          </p:cNvPicPr>
          <p:nvPr/>
        </p:nvPicPr>
        <p:blipFill>
          <a:blip r:embed="rId3"/>
          <a:stretch>
            <a:fillRect/>
          </a:stretch>
        </p:blipFill>
        <p:spPr>
          <a:xfrm>
            <a:off x="2002053" y="2698532"/>
            <a:ext cx="8181541" cy="3639627"/>
          </a:xfrm>
          <a:prstGeom prst="roundRect">
            <a:avLst>
              <a:gd name="adj" fmla="val 1651"/>
            </a:avLst>
          </a:prstGeom>
        </p:spPr>
      </p:pic>
    </p:spTree>
    <p:extLst>
      <p:ext uri="{BB962C8B-B14F-4D97-AF65-F5344CB8AC3E}">
        <p14:creationId xmlns:p14="http://schemas.microsoft.com/office/powerpoint/2010/main" val="4199640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a:xfrm>
            <a:off x="150812" y="1137037"/>
            <a:ext cx="11804822" cy="5491486"/>
          </a:xfrm>
        </p:spPr>
        <p:txBody>
          <a:bodyPr>
            <a:normAutofit/>
          </a:bodyPr>
          <a:lstStyle/>
          <a:p>
            <a:pPr>
              <a:lnSpc>
                <a:spcPct val="90000"/>
              </a:lnSpc>
            </a:pPr>
            <a:r>
              <a:rPr lang="en-US" dirty="0"/>
              <a:t>What is a </a:t>
            </a:r>
            <a:r>
              <a:rPr lang="en-US" dirty="0">
                <a:solidFill>
                  <a:schemeClr val="tx2">
                    <a:lumMod val="75000"/>
                  </a:schemeClr>
                </a:solidFill>
              </a:rPr>
              <a:t>transaction fee</a:t>
            </a:r>
            <a:r>
              <a:rPr lang="en-US" dirty="0"/>
              <a:t>? </a:t>
            </a:r>
          </a:p>
          <a:p>
            <a:pPr lvl="1">
              <a:lnSpc>
                <a:spcPct val="90000"/>
              </a:lnSpc>
            </a:pPr>
            <a:r>
              <a:rPr lang="en-US" dirty="0">
                <a:solidFill>
                  <a:schemeClr val="tx2">
                    <a:lumMod val="75000"/>
                  </a:schemeClr>
                </a:solidFill>
              </a:rPr>
              <a:t>Fee</a:t>
            </a:r>
            <a:r>
              <a:rPr lang="en-US" dirty="0"/>
              <a:t> = {sum of all </a:t>
            </a:r>
            <a:r>
              <a:rPr lang="en-US" dirty="0">
                <a:solidFill>
                  <a:schemeClr val="tx2">
                    <a:lumMod val="75000"/>
                  </a:schemeClr>
                </a:solidFill>
              </a:rPr>
              <a:t>outputs</a:t>
            </a:r>
            <a:r>
              <a:rPr lang="en-US" dirty="0"/>
              <a:t>} - {sum of all </a:t>
            </a:r>
            <a:r>
              <a:rPr lang="en-US" dirty="0">
                <a:solidFill>
                  <a:schemeClr val="tx2">
                    <a:lumMod val="75000"/>
                  </a:schemeClr>
                </a:solidFill>
              </a:rPr>
              <a:t>inputs</a:t>
            </a:r>
            <a:r>
              <a:rPr lang="en-US" dirty="0"/>
              <a:t>} in a transaction</a:t>
            </a:r>
          </a:p>
          <a:p>
            <a:pPr lvl="1">
              <a:lnSpc>
                <a:spcPct val="90000"/>
              </a:lnSpc>
            </a:pPr>
            <a:r>
              <a:rPr lang="en-US" dirty="0"/>
              <a:t>The </a:t>
            </a:r>
            <a:r>
              <a:rPr lang="en-US" dirty="0">
                <a:solidFill>
                  <a:schemeClr val="tx2">
                    <a:lumMod val="75000"/>
                  </a:schemeClr>
                </a:solidFill>
              </a:rPr>
              <a:t>fee</a:t>
            </a:r>
            <a:r>
              <a:rPr lang="en-US" dirty="0"/>
              <a:t> is paid to miners who include that </a:t>
            </a:r>
            <a:r>
              <a:rPr lang="en-US" dirty="0">
                <a:solidFill>
                  <a:schemeClr val="tx2">
                    <a:lumMod val="75000"/>
                  </a:schemeClr>
                </a:solidFill>
              </a:rPr>
              <a:t>transaction</a:t>
            </a:r>
            <a:r>
              <a:rPr lang="en-US" dirty="0"/>
              <a:t> in a block</a:t>
            </a:r>
          </a:p>
        </p:txBody>
      </p:sp>
      <p:sp>
        <p:nvSpPr>
          <p:cNvPr id="4" name="Title 3"/>
          <p:cNvSpPr>
            <a:spLocks noGrp="1"/>
          </p:cNvSpPr>
          <p:nvPr>
            <p:ph type="title"/>
          </p:nvPr>
        </p:nvSpPr>
        <p:spPr/>
        <p:txBody>
          <a:bodyPr>
            <a:normAutofit/>
          </a:bodyPr>
          <a:lstStyle/>
          <a:p>
            <a:r>
              <a:rPr lang="en-US" sz="4400" dirty="0"/>
              <a:t>Transaction Fees</a:t>
            </a:r>
            <a:endParaRPr lang="en-US" dirty="0"/>
          </a:p>
        </p:txBody>
      </p:sp>
      <p:sp>
        <p:nvSpPr>
          <p:cNvPr id="6" name="Rectangle: Rounded Corners 5">
            <a:extLst>
              <a:ext uri="{FF2B5EF4-FFF2-40B4-BE49-F238E27FC236}">
                <a16:creationId xmlns:a16="http://schemas.microsoft.com/office/drawing/2014/main" id="{642AB977-E1C0-42F0-8E1E-FAE997581116}"/>
              </a:ext>
            </a:extLst>
          </p:cNvPr>
          <p:cNvSpPr/>
          <p:nvPr/>
        </p:nvSpPr>
        <p:spPr>
          <a:xfrm>
            <a:off x="932792" y="3048000"/>
            <a:ext cx="10267020" cy="3471040"/>
          </a:xfrm>
          <a:prstGeom prst="roundRect">
            <a:avLst>
              <a:gd name="adj" fmla="val 3444"/>
            </a:avLst>
          </a:prstGeom>
          <a:solidFill>
            <a:srgbClr val="6149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ffectLst>
                <a:outerShdw blurRad="38100" dist="38100" dir="2700000" algn="tl">
                  <a:srgbClr val="000000">
                    <a:alpha val="43137"/>
                  </a:srgbClr>
                </a:outerShdw>
              </a:effectLst>
            </a:endParaRPr>
          </a:p>
        </p:txBody>
      </p:sp>
      <p:graphicFrame>
        <p:nvGraphicFramePr>
          <p:cNvPr id="7" name="Table 6">
            <a:extLst>
              <a:ext uri="{FF2B5EF4-FFF2-40B4-BE49-F238E27FC236}">
                <a16:creationId xmlns:a16="http://schemas.microsoft.com/office/drawing/2014/main" id="{8BD7C7D3-2835-42D6-BEE5-873644B34456}"/>
              </a:ext>
            </a:extLst>
          </p:cNvPr>
          <p:cNvGraphicFramePr>
            <a:graphicFrameLocks noGrp="1"/>
          </p:cNvGraphicFramePr>
          <p:nvPr>
            <p:extLst>
              <p:ext uri="{D42A27DB-BD31-4B8C-83A1-F6EECF244321}">
                <p14:modId xmlns:p14="http://schemas.microsoft.com/office/powerpoint/2010/main" val="1431727747"/>
              </p:ext>
            </p:extLst>
          </p:nvPr>
        </p:nvGraphicFramePr>
        <p:xfrm>
          <a:off x="1131214" y="3266427"/>
          <a:ext cx="4770580" cy="18897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val="2638229910"/>
                    </a:ext>
                  </a:extLst>
                </a:gridCol>
                <a:gridCol w="1209182">
                  <a:extLst>
                    <a:ext uri="{9D8B030D-6E8A-4147-A177-3AD203B41FA5}">
                      <a16:colId xmlns:a16="http://schemas.microsoft.com/office/drawing/2014/main" val="1017381799"/>
                    </a:ext>
                  </a:extLst>
                </a:gridCol>
              </a:tblGrid>
              <a:tr h="370840">
                <a:tc>
                  <a:txBody>
                    <a:bodyPr/>
                    <a:lstStyle/>
                    <a:p>
                      <a:pPr algn="ctr"/>
                      <a:r>
                        <a:rPr lang="en-US" sz="2800" dirty="0">
                          <a:effectLst>
                            <a:outerShdw blurRad="38100" dist="38100" dir="2700000" algn="tl">
                              <a:srgbClr val="000000">
                                <a:alpha val="43137"/>
                              </a:srgbClr>
                            </a:outerShdw>
                          </a:effectLst>
                        </a:rPr>
                        <a:t>Input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val="2581255194"/>
                  </a:ext>
                </a:extLst>
              </a:tr>
              <a:tr h="370840">
                <a:tc>
                  <a:txBody>
                    <a:bodyPr/>
                    <a:lstStyle/>
                    <a:p>
                      <a:r>
                        <a:rPr lang="en-US" sz="2400" noProof="1">
                          <a:solidFill>
                            <a:schemeClr val="bg1"/>
                          </a:solidFill>
                          <a:effectLst/>
                        </a:rPr>
                        <a:t>1EnimyBtFhnznMPVsAjtF</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1.25</a:t>
                      </a:r>
                    </a:p>
                  </a:txBody>
                  <a:tcPr/>
                </a:tc>
                <a:extLst>
                  <a:ext uri="{0D108BD9-81ED-4DB2-BD59-A6C34878D82A}">
                    <a16:rowId xmlns:a16="http://schemas.microsoft.com/office/drawing/2014/main" val="3899454626"/>
                  </a:ext>
                </a:extLst>
              </a:tr>
              <a:tr h="228600">
                <a:tc>
                  <a:txBody>
                    <a:bodyPr/>
                    <a:lstStyle/>
                    <a:p>
                      <a:r>
                        <a:rPr lang="en-US" sz="2400" kern="1200" dirty="0">
                          <a:solidFill>
                            <a:schemeClr val="bg1"/>
                          </a:solidFill>
                          <a:effectLst/>
                          <a:latin typeface="+mn-lt"/>
                          <a:ea typeface="+mn-ea"/>
                          <a:cs typeface="+mn-cs"/>
                        </a:rPr>
                        <a:t>3QeQh2EhM16cv2Lf15</a:t>
                      </a:r>
                      <a:r>
                        <a:rPr lang="bg-BG" sz="2400" kern="1200" dirty="0">
                          <a:solidFill>
                            <a:schemeClr val="bg1"/>
                          </a:solidFill>
                          <a:effectLst/>
                          <a:latin typeface="+mn-lt"/>
                          <a:ea typeface="+mn-ea"/>
                          <a:cs typeface="+mn-cs"/>
                        </a:rPr>
                        <a:t>Е</a:t>
                      </a:r>
                      <a:r>
                        <a:rPr lang="en-US" sz="2400" kern="1200" dirty="0">
                          <a:solidFill>
                            <a:schemeClr val="bg1"/>
                          </a:solidFill>
                          <a:effectLst/>
                          <a:latin typeface="+mn-lt"/>
                          <a:ea typeface="+mn-ea"/>
                          <a:cs typeface="+mn-cs"/>
                        </a:rPr>
                        <a:t>z</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0.25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561274738"/>
                  </a:ext>
                </a:extLst>
              </a:tr>
              <a:tr h="228600">
                <a:tc>
                  <a:txBody>
                    <a:bodyPr/>
                    <a:lstStyle/>
                    <a:p>
                      <a:pPr marL="0" algn="l" defTabSz="1218987" rtl="0" eaLnBrk="1" latinLnBrk="0" hangingPunct="1"/>
                      <a:r>
                        <a:rPr lang="en-US" sz="2400" kern="1200" dirty="0">
                          <a:solidFill>
                            <a:schemeClr val="bg1"/>
                          </a:solidFill>
                          <a:effectLst/>
                          <a:latin typeface="+mn-lt"/>
                          <a:ea typeface="+mn-ea"/>
                          <a:cs typeface="+mn-cs"/>
                        </a:rPr>
                        <a:t>1EER58rEaxnSE5TTrtiKr7i…</a:t>
                      </a: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effectLst/>
                          <a:latin typeface="+mn-lt"/>
                          <a:ea typeface="+mn-ea"/>
                          <a:cs typeface="+mn-cs"/>
                        </a:rPr>
                        <a:t>0.50</a:t>
                      </a:r>
                    </a:p>
                  </a:txBody>
                  <a:tcPr/>
                </a:tc>
                <a:extLst>
                  <a:ext uri="{0D108BD9-81ED-4DB2-BD59-A6C34878D82A}">
                    <a16:rowId xmlns:a16="http://schemas.microsoft.com/office/drawing/2014/main" val="18719573"/>
                  </a:ext>
                </a:extLst>
              </a:tr>
            </a:tbl>
          </a:graphicData>
        </a:graphic>
      </p:graphicFrame>
      <p:graphicFrame>
        <p:nvGraphicFramePr>
          <p:cNvPr id="9" name="Table 8">
            <a:extLst>
              <a:ext uri="{FF2B5EF4-FFF2-40B4-BE49-F238E27FC236}">
                <a16:creationId xmlns:a16="http://schemas.microsoft.com/office/drawing/2014/main" id="{3A1E42A0-C59B-480F-AE19-FBB5FBA3BD5A}"/>
              </a:ext>
            </a:extLst>
          </p:cNvPr>
          <p:cNvGraphicFramePr>
            <a:graphicFrameLocks noGrp="1"/>
          </p:cNvGraphicFramePr>
          <p:nvPr>
            <p:extLst>
              <p:ext uri="{D42A27DB-BD31-4B8C-83A1-F6EECF244321}">
                <p14:modId xmlns:p14="http://schemas.microsoft.com/office/powerpoint/2010/main" val="3807634274"/>
              </p:ext>
            </p:extLst>
          </p:nvPr>
        </p:nvGraphicFramePr>
        <p:xfrm>
          <a:off x="6240044" y="3266427"/>
          <a:ext cx="4770580" cy="14325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val="2638229910"/>
                    </a:ext>
                  </a:extLst>
                </a:gridCol>
                <a:gridCol w="1209182">
                  <a:extLst>
                    <a:ext uri="{9D8B030D-6E8A-4147-A177-3AD203B41FA5}">
                      <a16:colId xmlns:a16="http://schemas.microsoft.com/office/drawing/2014/main" val="1017381799"/>
                    </a:ext>
                  </a:extLst>
                </a:gridCol>
              </a:tblGrid>
              <a:tr h="370840">
                <a:tc>
                  <a:txBody>
                    <a:bodyPr/>
                    <a:lstStyle/>
                    <a:p>
                      <a:pPr algn="ctr"/>
                      <a:r>
                        <a:rPr lang="en-US" sz="2800" dirty="0">
                          <a:effectLst>
                            <a:outerShdw blurRad="38100" dist="38100" dir="2700000" algn="tl">
                              <a:srgbClr val="000000">
                                <a:alpha val="43137"/>
                              </a:srgbClr>
                            </a:outerShdw>
                          </a:effectLst>
                        </a:rPr>
                        <a:t>Output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val="2581255194"/>
                  </a:ext>
                </a:extLst>
              </a:tr>
              <a:tr h="370840">
                <a:tc>
                  <a:txBody>
                    <a:bodyPr/>
                    <a:lstStyle/>
                    <a:p>
                      <a:r>
                        <a:rPr lang="en-US" sz="2400" noProof="1">
                          <a:solidFill>
                            <a:schemeClr val="bg1"/>
                          </a:solidFill>
                          <a:effectLst/>
                        </a:rPr>
                        <a:t>1A76Hhd7ahsHa5rFGat6</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1.80</a:t>
                      </a:r>
                    </a:p>
                  </a:txBody>
                  <a:tcPr/>
                </a:tc>
                <a:extLst>
                  <a:ext uri="{0D108BD9-81ED-4DB2-BD59-A6C34878D82A}">
                    <a16:rowId xmlns:a16="http://schemas.microsoft.com/office/drawing/2014/main" val="3899454626"/>
                  </a:ext>
                </a:extLst>
              </a:tr>
              <a:tr h="228600">
                <a:tc>
                  <a:txBody>
                    <a:bodyPr/>
                    <a:lstStyle/>
                    <a:p>
                      <a:r>
                        <a:rPr lang="en-US" sz="2400" kern="1200" dirty="0">
                          <a:solidFill>
                            <a:schemeClr val="bg1"/>
                          </a:solidFill>
                          <a:effectLst/>
                          <a:latin typeface="+mn-lt"/>
                          <a:ea typeface="+mn-ea"/>
                          <a:cs typeface="+mn-cs"/>
                        </a:rPr>
                        <a:t>3Mgh5G8HhsOJs68pIgsB</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0.15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561274738"/>
                  </a:ext>
                </a:extLst>
              </a:tr>
            </a:tbl>
          </a:graphicData>
        </a:graphic>
      </p:graphicFrame>
      <p:sp>
        <p:nvSpPr>
          <p:cNvPr id="10" name="TextBox 9">
            <a:extLst>
              <a:ext uri="{FF2B5EF4-FFF2-40B4-BE49-F238E27FC236}">
                <a16:creationId xmlns:a16="http://schemas.microsoft.com/office/drawing/2014/main" id="{F48B29E3-3F65-4EC5-B05B-EFDF8D42ADE9}"/>
              </a:ext>
            </a:extLst>
          </p:cNvPr>
          <p:cNvSpPr txBox="1"/>
          <p:nvPr/>
        </p:nvSpPr>
        <p:spPr>
          <a:xfrm>
            <a:off x="1131213" y="522187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inputs: </a:t>
            </a:r>
            <a:r>
              <a:rPr lang="en-US" sz="2800" b="1" dirty="0">
                <a:solidFill>
                  <a:schemeClr val="tx2">
                    <a:lumMod val="75000"/>
                  </a:schemeClr>
                </a:solidFill>
                <a:effectLst>
                  <a:outerShdw blurRad="38100" dist="38100" dir="2700000" algn="tl">
                    <a:srgbClr val="000000">
                      <a:alpha val="43137"/>
                    </a:srgbClr>
                  </a:outerShdw>
                </a:effectLst>
              </a:rPr>
              <a:t>2.00</a:t>
            </a:r>
          </a:p>
        </p:txBody>
      </p:sp>
      <p:sp>
        <p:nvSpPr>
          <p:cNvPr id="11" name="TextBox 10">
            <a:extLst>
              <a:ext uri="{FF2B5EF4-FFF2-40B4-BE49-F238E27FC236}">
                <a16:creationId xmlns:a16="http://schemas.microsoft.com/office/drawing/2014/main" id="{EFCD14AB-CA0A-40EA-BAF5-6C317CBE2484}"/>
              </a:ext>
            </a:extLst>
          </p:cNvPr>
          <p:cNvSpPr txBox="1"/>
          <p:nvPr/>
        </p:nvSpPr>
        <p:spPr>
          <a:xfrm>
            <a:off x="6240044" y="477518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outputs: </a:t>
            </a:r>
            <a:r>
              <a:rPr lang="en-US" sz="2800" b="1" dirty="0">
                <a:solidFill>
                  <a:schemeClr val="tx2">
                    <a:lumMod val="75000"/>
                  </a:schemeClr>
                </a:solidFill>
                <a:effectLst>
                  <a:outerShdw blurRad="38100" dist="38100" dir="2700000" algn="tl">
                    <a:srgbClr val="000000">
                      <a:alpha val="43137"/>
                    </a:srgbClr>
                  </a:outerShdw>
                </a:effectLst>
              </a:rPr>
              <a:t>1.95</a:t>
            </a:r>
          </a:p>
        </p:txBody>
      </p:sp>
      <p:sp>
        <p:nvSpPr>
          <p:cNvPr id="12" name="TextBox 11">
            <a:extLst>
              <a:ext uri="{FF2B5EF4-FFF2-40B4-BE49-F238E27FC236}">
                <a16:creationId xmlns:a16="http://schemas.microsoft.com/office/drawing/2014/main" id="{EF4ACCCE-95C8-4140-A84E-EDE3B07C67C1}"/>
              </a:ext>
            </a:extLst>
          </p:cNvPr>
          <p:cNvSpPr txBox="1"/>
          <p:nvPr/>
        </p:nvSpPr>
        <p:spPr>
          <a:xfrm>
            <a:off x="978813" y="5919950"/>
            <a:ext cx="5383612" cy="523220"/>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Transaction </a:t>
            </a:r>
            <a:r>
              <a:rPr lang="en-US" sz="2800" b="1" dirty="0">
                <a:solidFill>
                  <a:schemeClr val="tx2">
                    <a:lumMod val="75000"/>
                  </a:schemeClr>
                </a:solidFill>
                <a:effectLst>
                  <a:outerShdw blurRad="38100" dist="38100" dir="2700000" algn="tl">
                    <a:srgbClr val="000000">
                      <a:alpha val="43137"/>
                    </a:srgbClr>
                  </a:outerShdw>
                </a:effectLst>
              </a:rPr>
              <a:t>fee</a:t>
            </a:r>
            <a:r>
              <a:rPr lang="en-US" sz="2800" dirty="0">
                <a:effectLst>
                  <a:outerShdw blurRad="38100" dist="38100" dir="2700000" algn="tl">
                    <a:srgbClr val="000000">
                      <a:alpha val="43137"/>
                    </a:srgbClr>
                  </a:outerShdw>
                </a:effectLst>
              </a:rPr>
              <a:t> = 2.00 - 1.95 = </a:t>
            </a:r>
            <a:r>
              <a:rPr lang="en-US" sz="2800" b="1" dirty="0">
                <a:solidFill>
                  <a:schemeClr val="tx2">
                    <a:lumMod val="75000"/>
                  </a:schemeClr>
                </a:solidFill>
                <a:effectLst>
                  <a:outerShdw blurRad="38100" dist="38100" dir="2700000" algn="tl">
                    <a:srgbClr val="000000">
                      <a:alpha val="43137"/>
                    </a:srgbClr>
                  </a:outerShdw>
                </a:effectLst>
              </a:rPr>
              <a:t>0.05</a:t>
            </a:r>
          </a:p>
        </p:txBody>
      </p:sp>
      <p:cxnSp>
        <p:nvCxnSpPr>
          <p:cNvPr id="13" name="Straight Connector 12">
            <a:extLst>
              <a:ext uri="{FF2B5EF4-FFF2-40B4-BE49-F238E27FC236}">
                <a16:creationId xmlns:a16="http://schemas.microsoft.com/office/drawing/2014/main" id="{419D8EFA-A4CB-4F74-B63E-AF574808AA12}"/>
              </a:ext>
            </a:extLst>
          </p:cNvPr>
          <p:cNvCxnSpPr>
            <a:cxnSpLocks/>
          </p:cNvCxnSpPr>
          <p:nvPr/>
        </p:nvCxnSpPr>
        <p:spPr>
          <a:xfrm>
            <a:off x="1131213" y="5839202"/>
            <a:ext cx="987941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54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3" name="Content Placeholder 2"/>
          <p:cNvSpPr>
            <a:spLocks noGrp="1"/>
          </p:cNvSpPr>
          <p:nvPr>
            <p:ph idx="1"/>
          </p:nvPr>
        </p:nvSpPr>
        <p:spPr>
          <a:xfrm>
            <a:off x="227012" y="1066800"/>
            <a:ext cx="11804822" cy="5341755"/>
          </a:xfrm>
        </p:spPr>
        <p:txBody>
          <a:bodyPr>
            <a:normAutofit/>
          </a:bodyPr>
          <a:lstStyle/>
          <a:p>
            <a:r>
              <a:rPr lang="en-US" sz="3200" dirty="0"/>
              <a:t>Miners include first the transactions with the </a:t>
            </a:r>
            <a:r>
              <a:rPr lang="en-US" sz="3200" dirty="0">
                <a:solidFill>
                  <a:schemeClr val="tx2">
                    <a:lumMod val="75000"/>
                  </a:schemeClr>
                </a:solidFill>
              </a:rPr>
              <a:t>highest fee per byte</a:t>
            </a:r>
          </a:p>
          <a:p>
            <a:r>
              <a:rPr lang="en-US" sz="3200" dirty="0">
                <a:solidFill>
                  <a:schemeClr val="tx2">
                    <a:lumMod val="75000"/>
                  </a:schemeClr>
                </a:solidFill>
              </a:rPr>
              <a:t>Fees per byte </a:t>
            </a:r>
            <a:r>
              <a:rPr lang="en-US" sz="3200" dirty="0"/>
              <a:t>are calculated based on current demand for space in the mined blocks with </a:t>
            </a:r>
            <a:r>
              <a:rPr lang="en-US" sz="3200" dirty="0">
                <a:solidFill>
                  <a:schemeClr val="tx2">
                    <a:lumMod val="75000"/>
                  </a:schemeClr>
                </a:solidFill>
              </a:rPr>
              <a:t>fees</a:t>
            </a:r>
            <a:r>
              <a:rPr lang="en-US" sz="3200" dirty="0"/>
              <a:t> rising as demand increases</a:t>
            </a:r>
          </a:p>
          <a:p>
            <a:r>
              <a:rPr lang="en-US" sz="3200" dirty="0"/>
              <a:t>Learn more at:</a:t>
            </a:r>
          </a:p>
          <a:p>
            <a:pPr lvl="1"/>
            <a:r>
              <a:rPr lang="en-US" sz="3000" dirty="0">
                <a:hlinkClick r:id="rId2"/>
              </a:rPr>
              <a:t>bitcoinfees.info</a:t>
            </a:r>
            <a:endParaRPr lang="en-US" sz="3000" dirty="0"/>
          </a:p>
          <a:p>
            <a:pPr lvl="1"/>
            <a:r>
              <a:rPr lang="en-US" sz="3000" dirty="0">
                <a:hlinkClick r:id="rId3"/>
              </a:rPr>
              <a:t>bitcoinfees.earn.com</a:t>
            </a:r>
            <a:endParaRPr lang="en-US" sz="3000" dirty="0"/>
          </a:p>
        </p:txBody>
      </p:sp>
      <p:sp>
        <p:nvSpPr>
          <p:cNvPr id="4" name="Title 3"/>
          <p:cNvSpPr>
            <a:spLocks noGrp="1"/>
          </p:cNvSpPr>
          <p:nvPr>
            <p:ph type="title"/>
          </p:nvPr>
        </p:nvSpPr>
        <p:spPr/>
        <p:txBody>
          <a:bodyPr>
            <a:normAutofit/>
          </a:bodyPr>
          <a:lstStyle/>
          <a:p>
            <a:r>
              <a:rPr lang="en-US" sz="4400" dirty="0"/>
              <a:t>Transaction Fees per Byte</a:t>
            </a:r>
            <a:endParaRPr lang="en-US" dirty="0"/>
          </a:p>
        </p:txBody>
      </p:sp>
      <p:pic>
        <p:nvPicPr>
          <p:cNvPr id="5" name="Picture 4">
            <a:extLst>
              <a:ext uri="{FF2B5EF4-FFF2-40B4-BE49-F238E27FC236}">
                <a16:creationId xmlns:a16="http://schemas.microsoft.com/office/drawing/2014/main" id="{F806C73C-A2D6-4DBE-AE6B-5FD00C2C6FF1}"/>
              </a:ext>
            </a:extLst>
          </p:cNvPr>
          <p:cNvPicPr>
            <a:picLocks noChangeAspect="1"/>
          </p:cNvPicPr>
          <p:nvPr/>
        </p:nvPicPr>
        <p:blipFill>
          <a:blip r:embed="rId4"/>
          <a:stretch>
            <a:fillRect/>
          </a:stretch>
        </p:blipFill>
        <p:spPr>
          <a:xfrm>
            <a:off x="4439639" y="3200400"/>
            <a:ext cx="7126773" cy="3005123"/>
          </a:xfrm>
          <a:prstGeom prst="rect">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53000"/>
            <a:ext cx="10815551" cy="774883"/>
          </a:xfrm>
        </p:spPr>
        <p:txBody>
          <a:bodyPr/>
          <a:lstStyle/>
          <a:p>
            <a:pPr>
              <a:lnSpc>
                <a:spcPts val="5400"/>
              </a:lnSpc>
            </a:pPr>
            <a:r>
              <a:rPr lang="en-US" dirty="0"/>
              <a:t>Exercises</a:t>
            </a:r>
          </a:p>
        </p:txBody>
      </p:sp>
      <p:sp>
        <p:nvSpPr>
          <p:cNvPr id="4" name="Subtitle 2"/>
          <p:cNvSpPr>
            <a:spLocks noGrp="1"/>
          </p:cNvSpPr>
          <p:nvPr>
            <p:ph type="body" idx="1"/>
          </p:nvPr>
        </p:nvSpPr>
        <p:spPr>
          <a:xfrm>
            <a:off x="681684" y="5788744"/>
            <a:ext cx="10815551" cy="692873"/>
          </a:xfrm>
        </p:spPr>
        <p:txBody>
          <a:bodyPr/>
          <a:lstStyle/>
          <a:p>
            <a:r>
              <a:rPr lang="en-US" dirty="0"/>
              <a:t>Cryptocurrency Wallets and Transactions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12" y="1349035"/>
            <a:ext cx="6248400" cy="3507436"/>
          </a:xfrm>
          <a:prstGeom prst="rect">
            <a:avLst/>
          </a:prstGeom>
          <a:ln>
            <a:noFill/>
          </a:ln>
          <a:effectLst>
            <a:softEdge rad="112500"/>
          </a:effectLst>
        </p:spPr>
      </p:pic>
    </p:spTree>
    <p:extLst>
      <p:ext uri="{BB962C8B-B14F-4D97-AF65-F5344CB8AC3E}">
        <p14:creationId xmlns:p14="http://schemas.microsoft.com/office/powerpoint/2010/main" val="1518312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37</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r>
              <a:rPr lang="en-US" dirty="0">
                <a:solidFill>
                  <a:schemeClr val="tx2">
                    <a:lumMod val="75000"/>
                  </a:schemeClr>
                </a:solidFill>
              </a:rPr>
              <a:t>Mobile</a:t>
            </a:r>
            <a:r>
              <a:rPr lang="en-US" dirty="0"/>
              <a:t> wallets – </a:t>
            </a:r>
            <a:r>
              <a:rPr lang="en-US" noProof="1"/>
              <a:t>Jaxx</a:t>
            </a:r>
            <a:r>
              <a:rPr lang="en-US" dirty="0"/>
              <a:t> as example</a:t>
            </a:r>
          </a:p>
          <a:p>
            <a:r>
              <a:rPr lang="en-US" dirty="0">
                <a:solidFill>
                  <a:schemeClr val="tx2">
                    <a:lumMod val="75000"/>
                  </a:schemeClr>
                </a:solidFill>
              </a:rPr>
              <a:t>Desktop</a:t>
            </a:r>
            <a:r>
              <a:rPr lang="en-US" dirty="0"/>
              <a:t> wallets – Exodus as example</a:t>
            </a:r>
          </a:p>
          <a:p>
            <a:r>
              <a:rPr lang="en-US" dirty="0">
                <a:solidFill>
                  <a:schemeClr val="tx2">
                    <a:lumMod val="75000"/>
                  </a:schemeClr>
                </a:solidFill>
              </a:rPr>
              <a:t>Web-base</a:t>
            </a:r>
            <a:r>
              <a:rPr lang="en-US" dirty="0"/>
              <a:t>d wallets</a:t>
            </a:r>
          </a:p>
          <a:p>
            <a:r>
              <a:rPr lang="en-US" dirty="0">
                <a:solidFill>
                  <a:schemeClr val="tx2">
                    <a:lumMod val="75000"/>
                  </a:schemeClr>
                </a:solidFill>
              </a:rPr>
              <a:t>Hardware-based</a:t>
            </a:r>
            <a:r>
              <a:rPr lang="en-US" dirty="0"/>
              <a:t> wallets</a:t>
            </a:r>
          </a:p>
          <a:p>
            <a:r>
              <a:rPr lang="en-US" dirty="0">
                <a:solidFill>
                  <a:schemeClr val="tx2">
                    <a:lumMod val="75000"/>
                  </a:schemeClr>
                </a:solidFill>
              </a:rPr>
              <a:t>Paper </a:t>
            </a:r>
            <a:r>
              <a:rPr lang="en-US" dirty="0"/>
              <a:t>wallets</a:t>
            </a:r>
            <a:r>
              <a:rPr lang="en-US" dirty="0">
                <a:solidFill>
                  <a:schemeClr val="tx2">
                    <a:lumMod val="75000"/>
                  </a:schemeClr>
                </a:solidFill>
              </a:rPr>
              <a:t> </a:t>
            </a:r>
            <a:r>
              <a:rPr lang="en-US" dirty="0"/>
              <a:t>&amp; mnemonic wallets</a:t>
            </a:r>
          </a:p>
          <a:p>
            <a:r>
              <a:rPr lang="en-US" dirty="0"/>
              <a:t>Cryptocurrency wallet </a:t>
            </a:r>
            <a:r>
              <a:rPr lang="en-US" dirty="0">
                <a:solidFill>
                  <a:schemeClr val="tx2">
                    <a:lumMod val="75000"/>
                  </a:schemeClr>
                </a:solidFill>
              </a:rPr>
              <a:t>products</a:t>
            </a:r>
            <a:r>
              <a:rPr lang="en-US" dirty="0"/>
              <a:t> </a:t>
            </a:r>
          </a:p>
          <a:p>
            <a:r>
              <a:rPr lang="en-US" dirty="0"/>
              <a:t>Bitcoin </a:t>
            </a:r>
            <a:r>
              <a:rPr lang="en-US" dirty="0">
                <a:solidFill>
                  <a:schemeClr val="tx2">
                    <a:lumMod val="75000"/>
                  </a:schemeClr>
                </a:solidFill>
              </a:rPr>
              <a:t>transactions</a:t>
            </a:r>
            <a:r>
              <a:rPr lang="en-US" dirty="0"/>
              <a:t> and </a:t>
            </a:r>
            <a:r>
              <a:rPr lang="en-US" dirty="0">
                <a:solidFill>
                  <a:schemeClr val="tx2">
                    <a:lumMod val="75000"/>
                  </a:schemeClr>
                </a:solidFill>
              </a:rPr>
              <a:t>fees</a:t>
            </a:r>
          </a:p>
        </p:txBody>
      </p:sp>
      <p:sp>
        <p:nvSpPr>
          <p:cNvPr id="4" name="Title 3"/>
          <p:cNvSpPr>
            <a:spLocks noGrp="1"/>
          </p:cNvSpPr>
          <p:nvPr>
            <p:ph type="title"/>
          </p:nvPr>
        </p:nvSpPr>
        <p:spPr/>
        <p:txBody>
          <a:bodyPr>
            <a:normAutofit/>
          </a:bodyPr>
          <a:lstStyle/>
          <a:p>
            <a:r>
              <a:rPr lang="en-US" dirty="0"/>
              <a:t>Summary</a:t>
            </a:r>
          </a:p>
        </p:txBody>
      </p:sp>
      <p:pic>
        <p:nvPicPr>
          <p:cNvPr id="3" name="Picture 2" descr="Summary">
            <a:extLst>
              <a:ext uri="{FF2B5EF4-FFF2-40B4-BE49-F238E27FC236}">
                <a16:creationId xmlns:a16="http://schemas.microsoft.com/office/drawing/2014/main" id="{697EF775-E6E4-48D9-ABD0-A6B3C7831C98}"/>
              </a:ext>
            </a:extLst>
          </p:cNvPr>
          <p:cNvPicPr>
            <a:picLocks noChangeAspect="1"/>
          </p:cNvPicPr>
          <p:nvPr/>
        </p:nvPicPr>
        <p:blipFill>
          <a:blip r:embed="rId3"/>
          <a:stretch>
            <a:fillRect/>
          </a:stretch>
        </p:blipFill>
        <p:spPr>
          <a:xfrm>
            <a:off x="9989004" y="1836140"/>
            <a:ext cx="1554615" cy="2133785"/>
          </a:xfrm>
          <a:prstGeom prst="rect">
            <a:avLst/>
          </a:prstGeom>
        </p:spPr>
      </p:pic>
      <p:pic>
        <p:nvPicPr>
          <p:cNvPr id="5122" name="Picture 2" descr="C:\Users\FiReDeSiRe\Desktop\Blockchain Camp SoftUni\Day 3\materials\bitpan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6212" y="4514847"/>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iReDeSiRe\Desktop\Blockchain Camp SoftUni\Day 3\materials\shutterstock_72158543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2355" y="2695679"/>
            <a:ext cx="2328179" cy="15715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FiReDeSiRe\Desktop\Blockchain Camp SoftUni\Day 3\materials\DQmZhectYEGTGqxZQFCsXuThpmjL1uveBHp69DGByDPsKm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2354" y="4890985"/>
            <a:ext cx="2378415" cy="92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hlinkClick r:id="rId3"/>
              </a:rPr>
              <a:t>http://www.kingsland.academy</a:t>
            </a:r>
            <a:endParaRPr lang="en-US" dirty="0"/>
          </a:p>
        </p:txBody>
      </p:sp>
      <p:sp>
        <p:nvSpPr>
          <p:cNvPr id="11" name="Title 10"/>
          <p:cNvSpPr>
            <a:spLocks noGrp="1"/>
          </p:cNvSpPr>
          <p:nvPr>
            <p:ph type="title"/>
          </p:nvPr>
        </p:nvSpPr>
        <p:spPr/>
        <p:txBody>
          <a:bodyPr>
            <a:normAutofit/>
          </a:bodyPr>
          <a:lstStyle/>
          <a:p>
            <a:r>
              <a:rPr lang="en-US" dirty="0"/>
              <a:t>Cryptocurrency Wallets and Transactions</a:t>
            </a:r>
          </a:p>
        </p:txBody>
      </p:sp>
    </p:spTree>
    <p:extLst>
      <p:ext uri="{BB962C8B-B14F-4D97-AF65-F5344CB8AC3E}">
        <p14:creationId xmlns:p14="http://schemas.microsoft.com/office/powerpoint/2010/main" val="3835105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EA5F5-85BF-4AAD-B3A8-2FA06AF94F8C}"/>
              </a:ext>
            </a:extLst>
          </p:cNvPr>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a:extLst>
              <a:ext uri="{FF2B5EF4-FFF2-40B4-BE49-F238E27FC236}">
                <a16:creationId xmlns:a16="http://schemas.microsoft.com/office/drawing/2014/main" id="{4B843C9F-A632-4EB6-B800-88882AFEB6A2}"/>
              </a:ext>
            </a:extLst>
          </p:cNvPr>
          <p:cNvSpPr>
            <a:spLocks noGrp="1"/>
          </p:cNvSpPr>
          <p:nvPr>
            <p:ph idx="1"/>
          </p:nvPr>
        </p:nvSpPr>
        <p:spPr/>
        <p:txBody>
          <a:bodyPr>
            <a:normAutofit/>
          </a:bodyPr>
          <a:lstStyle/>
          <a:p>
            <a:r>
              <a:rPr lang="en-US" sz="3200" u="sng" dirty="0">
                <a:hlinkClick r:id="rId2"/>
              </a:rPr>
              <a:t>https://bitcoin.org</a:t>
            </a:r>
            <a:endParaRPr lang="en-US" sz="3200" u="sng" dirty="0"/>
          </a:p>
          <a:p>
            <a:pPr lvl="0"/>
            <a:r>
              <a:rPr lang="en-US" sz="3200" u="sng" dirty="0">
                <a:hlinkClick r:id="rId3"/>
              </a:rPr>
              <a:t>http://www.exodus.io/</a:t>
            </a:r>
            <a:endParaRPr lang="en-US" sz="3200" u="sng" dirty="0"/>
          </a:p>
          <a:p>
            <a:pPr lvl="0"/>
            <a:r>
              <a:rPr lang="en-US" sz="3200" dirty="0"/>
              <a:t>Jaxx Wallet – </a:t>
            </a:r>
            <a:r>
              <a:rPr lang="en-US" sz="3200" dirty="0">
                <a:hlinkClick r:id="rId4"/>
              </a:rPr>
              <a:t>https://jaxx.io</a:t>
            </a:r>
            <a:endParaRPr lang="en-US" sz="3200" dirty="0"/>
          </a:p>
          <a:p>
            <a:pPr lvl="0"/>
            <a:r>
              <a:rPr lang="en-US" sz="3200" dirty="0"/>
              <a:t>Bitcoin Address and Wallet Generator – </a:t>
            </a:r>
            <a:r>
              <a:rPr lang="en-US" sz="3200" u="sng" dirty="0">
                <a:hlinkClick r:id="rId5"/>
              </a:rPr>
              <a:t>https://www.bitaddress.org</a:t>
            </a:r>
            <a:endParaRPr lang="en-US" sz="3200" u="sng" dirty="0"/>
          </a:p>
          <a:p>
            <a:r>
              <a:rPr lang="en-US" sz="3200" u="sng" dirty="0">
                <a:hlinkClick r:id="rId6"/>
              </a:rPr>
              <a:t>https://en.bitcoin.it/wiki/Transaction</a:t>
            </a:r>
            <a:r>
              <a:rPr lang="en-US" sz="3200" u="sng" dirty="0"/>
              <a:t> </a:t>
            </a:r>
          </a:p>
          <a:p>
            <a:pPr marL="0" lvl="0" indent="0">
              <a:buNone/>
            </a:pPr>
            <a:endParaRPr lang="en-US" dirty="0"/>
          </a:p>
        </p:txBody>
      </p:sp>
      <p:sp>
        <p:nvSpPr>
          <p:cNvPr id="4" name="Title 3">
            <a:extLst>
              <a:ext uri="{FF2B5EF4-FFF2-40B4-BE49-F238E27FC236}">
                <a16:creationId xmlns:a16="http://schemas.microsoft.com/office/drawing/2014/main" id="{0355D198-D05F-44AB-AF75-2696FDF87CA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587091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7D94F-B14B-4804-8D39-A4B702A488A0}"/>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id="{474EC1D2-54D5-4F3F-8768-EB6920D0E430}"/>
              </a:ext>
            </a:extLst>
          </p:cNvPr>
          <p:cNvSpPr>
            <a:spLocks noGrp="1"/>
          </p:cNvSpPr>
          <p:nvPr>
            <p:ph idx="1"/>
          </p:nvPr>
        </p:nvSpPr>
        <p:spPr/>
        <p:txBody>
          <a:bodyPr>
            <a:normAutofit/>
          </a:bodyPr>
          <a:lstStyle/>
          <a:p>
            <a:r>
              <a:rPr lang="en-US" dirty="0">
                <a:solidFill>
                  <a:schemeClr val="tx2">
                    <a:lumMod val="75000"/>
                  </a:schemeClr>
                </a:solidFill>
              </a:rPr>
              <a:t>Wallet</a:t>
            </a:r>
            <a:r>
              <a:rPr lang="en-US" dirty="0"/>
              <a:t> == software that stores </a:t>
            </a:r>
            <a:r>
              <a:rPr lang="en-US" dirty="0">
                <a:solidFill>
                  <a:schemeClr val="tx2">
                    <a:lumMod val="75000"/>
                  </a:schemeClr>
                </a:solidFill>
              </a:rPr>
              <a:t>private</a:t>
            </a:r>
            <a:r>
              <a:rPr lang="en-US" dirty="0"/>
              <a:t> and </a:t>
            </a:r>
            <a:r>
              <a:rPr lang="en-US" dirty="0">
                <a:solidFill>
                  <a:schemeClr val="tx2">
                    <a:lumMod val="75000"/>
                  </a:schemeClr>
                </a:solidFill>
              </a:rPr>
              <a:t>public keys </a:t>
            </a:r>
          </a:p>
          <a:p>
            <a:pPr lvl="1"/>
            <a:r>
              <a:rPr lang="en-US" dirty="0"/>
              <a:t>Enables users to </a:t>
            </a:r>
            <a:r>
              <a:rPr lang="en-US" dirty="0">
                <a:solidFill>
                  <a:schemeClr val="tx2">
                    <a:lumMod val="75000"/>
                  </a:schemeClr>
                </a:solidFill>
              </a:rPr>
              <a:t>send</a:t>
            </a:r>
            <a:r>
              <a:rPr lang="en-US" dirty="0"/>
              <a:t> and </a:t>
            </a:r>
            <a:r>
              <a:rPr lang="en-US" dirty="0">
                <a:solidFill>
                  <a:schemeClr val="tx2">
                    <a:lumMod val="75000"/>
                  </a:schemeClr>
                </a:solidFill>
              </a:rPr>
              <a:t>receive</a:t>
            </a:r>
            <a:r>
              <a:rPr lang="en-US" dirty="0"/>
              <a:t> digital currency</a:t>
            </a:r>
          </a:p>
          <a:p>
            <a:pPr lvl="1"/>
            <a:r>
              <a:rPr lang="en-US" dirty="0">
                <a:solidFill>
                  <a:schemeClr val="tx2">
                    <a:lumMod val="75000"/>
                  </a:schemeClr>
                </a:solidFill>
              </a:rPr>
              <a:t>Communicates</a:t>
            </a:r>
            <a:r>
              <a:rPr lang="en-US" dirty="0"/>
              <a:t> with the blockchain network through API</a:t>
            </a:r>
          </a:p>
          <a:p>
            <a:pPr lvl="1"/>
            <a:r>
              <a:rPr lang="en-US" dirty="0">
                <a:solidFill>
                  <a:schemeClr val="tx2">
                    <a:lumMod val="75000"/>
                  </a:schemeClr>
                </a:solidFill>
              </a:rPr>
              <a:t>Sign transactions </a:t>
            </a:r>
            <a:r>
              <a:rPr lang="en-US" dirty="0"/>
              <a:t>and send them to the blockchain network</a:t>
            </a:r>
          </a:p>
          <a:p>
            <a:endParaRPr lang="en-US" dirty="0"/>
          </a:p>
          <a:p>
            <a:endParaRPr lang="en-US" dirty="0"/>
          </a:p>
          <a:p>
            <a:pPr>
              <a:spcBef>
                <a:spcPts val="2400"/>
              </a:spcBef>
            </a:pPr>
            <a:r>
              <a:rPr lang="en-US" dirty="0"/>
              <a:t>If you want to use Bitcoin / Ethereum / other cryptocurrency,</a:t>
            </a:r>
            <a:br>
              <a:rPr lang="en-US" dirty="0"/>
            </a:br>
            <a:r>
              <a:rPr lang="en-US" dirty="0"/>
              <a:t>you </a:t>
            </a:r>
            <a:r>
              <a:rPr lang="en-US"/>
              <a:t>will need a </a:t>
            </a:r>
            <a:r>
              <a:rPr lang="en-US" sz="3600" dirty="0">
                <a:solidFill>
                  <a:schemeClr val="tx2">
                    <a:lumMod val="75000"/>
                  </a:schemeClr>
                </a:solidFill>
              </a:rPr>
              <a:t>crypto wallet</a:t>
            </a:r>
            <a:endParaRPr lang="bg-BG" dirty="0"/>
          </a:p>
        </p:txBody>
      </p:sp>
      <p:sp>
        <p:nvSpPr>
          <p:cNvPr id="4" name="Title 3">
            <a:extLst>
              <a:ext uri="{FF2B5EF4-FFF2-40B4-BE49-F238E27FC236}">
                <a16:creationId xmlns:a16="http://schemas.microsoft.com/office/drawing/2014/main" id="{CEAA07E4-BB74-45B6-AE80-39A396D2E803}"/>
              </a:ext>
            </a:extLst>
          </p:cNvPr>
          <p:cNvSpPr>
            <a:spLocks noGrp="1"/>
          </p:cNvSpPr>
          <p:nvPr>
            <p:ph type="title"/>
          </p:nvPr>
        </p:nvSpPr>
        <p:spPr/>
        <p:txBody>
          <a:bodyPr/>
          <a:lstStyle/>
          <a:p>
            <a:r>
              <a:rPr lang="en-US" dirty="0"/>
              <a:t>What is a Cryptocurrency Wallet?</a:t>
            </a:r>
          </a:p>
        </p:txBody>
      </p:sp>
      <p:pic>
        <p:nvPicPr>
          <p:cNvPr id="5" name="Picture 4">
            <a:extLst>
              <a:ext uri="{FF2B5EF4-FFF2-40B4-BE49-F238E27FC236}">
                <a16:creationId xmlns:a16="http://schemas.microsoft.com/office/drawing/2014/main" id="{CEE325B1-653A-4534-8358-48EBBA9FA48A}"/>
              </a:ext>
            </a:extLst>
          </p:cNvPr>
          <p:cNvPicPr>
            <a:picLocks noChangeAspect="1"/>
          </p:cNvPicPr>
          <p:nvPr/>
        </p:nvPicPr>
        <p:blipFill>
          <a:blip r:embed="rId3"/>
          <a:stretch>
            <a:fillRect/>
          </a:stretch>
        </p:blipFill>
        <p:spPr>
          <a:xfrm>
            <a:off x="3554828" y="3876145"/>
            <a:ext cx="5075990" cy="1513035"/>
          </a:xfrm>
          <a:prstGeom prst="roundRect">
            <a:avLst>
              <a:gd name="adj" fmla="val 2079"/>
            </a:avLst>
          </a:prstGeom>
        </p:spPr>
      </p:pic>
    </p:spTree>
    <p:extLst>
      <p:ext uri="{BB962C8B-B14F-4D97-AF65-F5344CB8AC3E}">
        <p14:creationId xmlns:p14="http://schemas.microsoft.com/office/powerpoint/2010/main" val="44841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p:cNvSpPr>
            <a:spLocks noGrp="1"/>
          </p:cNvSpPr>
          <p:nvPr>
            <p:ph idx="1"/>
          </p:nvPr>
        </p:nvSpPr>
        <p:spPr>
          <a:xfrm>
            <a:off x="188815" y="1151121"/>
            <a:ext cx="11806420" cy="5570358"/>
          </a:xfrm>
        </p:spPr>
        <p:txBody>
          <a:bodyPr>
            <a:normAutofit/>
          </a:bodyPr>
          <a:lstStyle/>
          <a:p>
            <a:pPr>
              <a:spcBef>
                <a:spcPts val="1200"/>
              </a:spcBef>
            </a:pPr>
            <a:r>
              <a:rPr lang="en-US" sz="3800" dirty="0">
                <a:solidFill>
                  <a:schemeClr val="tx2">
                    <a:lumMod val="75000"/>
                  </a:schemeClr>
                </a:solidFill>
              </a:rPr>
              <a:t>Mobile</a:t>
            </a:r>
            <a:r>
              <a:rPr lang="en-US" sz="3800" dirty="0"/>
              <a:t> wallet (mobile app)</a:t>
            </a:r>
          </a:p>
          <a:p>
            <a:pPr>
              <a:spcBef>
                <a:spcPts val="1200"/>
              </a:spcBef>
            </a:pPr>
            <a:r>
              <a:rPr lang="en-US" sz="3800" dirty="0">
                <a:solidFill>
                  <a:schemeClr val="tx2">
                    <a:lumMod val="75000"/>
                  </a:schemeClr>
                </a:solidFill>
              </a:rPr>
              <a:t>Desktop</a:t>
            </a:r>
            <a:r>
              <a:rPr lang="en-US" sz="3800" dirty="0"/>
              <a:t> wallet (desktop app)</a:t>
            </a:r>
          </a:p>
          <a:p>
            <a:pPr>
              <a:spcBef>
                <a:spcPts val="1200"/>
              </a:spcBef>
            </a:pPr>
            <a:r>
              <a:rPr lang="en-US" sz="3800" dirty="0">
                <a:solidFill>
                  <a:schemeClr val="tx2">
                    <a:lumMod val="75000"/>
                  </a:schemeClr>
                </a:solidFill>
              </a:rPr>
              <a:t>Web-based </a:t>
            </a:r>
            <a:r>
              <a:rPr lang="en-US" sz="3800" dirty="0"/>
              <a:t>wallet (web site)</a:t>
            </a:r>
            <a:endParaRPr lang="en-US" sz="3800" dirty="0">
              <a:solidFill>
                <a:schemeClr val="tx2">
                  <a:lumMod val="75000"/>
                </a:schemeClr>
              </a:solidFill>
            </a:endParaRPr>
          </a:p>
          <a:p>
            <a:pPr>
              <a:spcBef>
                <a:spcPts val="1200"/>
              </a:spcBef>
            </a:pPr>
            <a:r>
              <a:rPr lang="en-US" sz="3800" dirty="0">
                <a:solidFill>
                  <a:schemeClr val="tx2">
                    <a:lumMod val="75000"/>
                  </a:schemeClr>
                </a:solidFill>
              </a:rPr>
              <a:t>Hardware-based</a:t>
            </a:r>
            <a:r>
              <a:rPr lang="en-US" sz="3800" dirty="0"/>
              <a:t> wallet</a:t>
            </a:r>
            <a:br>
              <a:rPr lang="en-US" sz="3800" dirty="0">
                <a:solidFill>
                  <a:schemeClr val="tx2">
                    <a:lumMod val="75000"/>
                  </a:schemeClr>
                </a:solidFill>
              </a:rPr>
            </a:br>
            <a:r>
              <a:rPr lang="en-US" sz="3800" dirty="0"/>
              <a:t>(USB token)</a:t>
            </a:r>
            <a:endParaRPr lang="en-US" sz="3800" dirty="0">
              <a:solidFill>
                <a:schemeClr val="tx2">
                  <a:lumMod val="75000"/>
                </a:schemeClr>
              </a:solidFill>
            </a:endParaRPr>
          </a:p>
          <a:p>
            <a:pPr>
              <a:spcBef>
                <a:spcPts val="1200"/>
              </a:spcBef>
            </a:pPr>
            <a:r>
              <a:rPr lang="en-US" sz="3800" dirty="0">
                <a:solidFill>
                  <a:schemeClr val="tx2">
                    <a:lumMod val="75000"/>
                  </a:schemeClr>
                </a:solidFill>
              </a:rPr>
              <a:t>Paper</a:t>
            </a:r>
            <a:r>
              <a:rPr lang="en-US" sz="3800" dirty="0"/>
              <a:t> wallet (private key</a:t>
            </a:r>
            <a:br>
              <a:rPr lang="en-US" sz="3800" dirty="0"/>
            </a:br>
            <a:r>
              <a:rPr lang="en-US" sz="3800" dirty="0"/>
              <a:t>printed on a sheet of paper)</a:t>
            </a:r>
            <a:endParaRPr lang="en-US" sz="3800" dirty="0">
              <a:solidFill>
                <a:schemeClr val="tx2">
                  <a:lumMod val="75000"/>
                </a:schemeClr>
              </a:solidFill>
            </a:endParaRPr>
          </a:p>
        </p:txBody>
      </p:sp>
      <p:sp>
        <p:nvSpPr>
          <p:cNvPr id="4" name="Title 3"/>
          <p:cNvSpPr>
            <a:spLocks noGrp="1"/>
          </p:cNvSpPr>
          <p:nvPr>
            <p:ph type="title"/>
          </p:nvPr>
        </p:nvSpPr>
        <p:spPr/>
        <p:txBody>
          <a:bodyPr/>
          <a:lstStyle/>
          <a:p>
            <a:r>
              <a:rPr lang="en-US" dirty="0"/>
              <a:t>Types of Wallets</a:t>
            </a:r>
          </a:p>
        </p:txBody>
      </p:sp>
      <p:pic>
        <p:nvPicPr>
          <p:cNvPr id="1026" name="Picture 2" descr="C:\Users\FiReDeSiRe\Desktop\Blockchain Camp SoftUni\Day 3\materials\BitCoinHardwareWallet-1200x545_c.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55570" y="4126959"/>
            <a:ext cx="4110842" cy="21946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3" descr="C:\Users\FiReDeSiRe\Desktop\Blockchain Camp SoftUni\Day 3\material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570" y="1195354"/>
            <a:ext cx="4110842" cy="2531751"/>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6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a:xfrm>
            <a:off x="190413" y="1108840"/>
            <a:ext cx="6742199" cy="5570355"/>
          </a:xfrm>
        </p:spPr>
        <p:txBody>
          <a:bodyPr>
            <a:normAutofit/>
          </a:bodyPr>
          <a:lstStyle/>
          <a:p>
            <a:r>
              <a:rPr lang="en-US" sz="3600" dirty="0"/>
              <a:t>Mobile wallet app</a:t>
            </a:r>
          </a:p>
          <a:p>
            <a:pPr lvl="1"/>
            <a:r>
              <a:rPr lang="en-US" sz="3400" dirty="0"/>
              <a:t>Keeps </a:t>
            </a:r>
            <a:r>
              <a:rPr lang="en-US" sz="3400" dirty="0">
                <a:solidFill>
                  <a:schemeClr val="tx2">
                    <a:lumMod val="75000"/>
                  </a:schemeClr>
                </a:solidFill>
              </a:rPr>
              <a:t>private keys</a:t>
            </a:r>
            <a:r>
              <a:rPr lang="en-US" sz="3400" dirty="0"/>
              <a:t> and can </a:t>
            </a:r>
            <a:r>
              <a:rPr lang="en-US" sz="3400" dirty="0">
                <a:solidFill>
                  <a:schemeClr val="tx2">
                    <a:lumMod val="75000"/>
                  </a:schemeClr>
                </a:solidFill>
              </a:rPr>
              <a:t>sign</a:t>
            </a:r>
            <a:r>
              <a:rPr lang="en-US" sz="3400" dirty="0"/>
              <a:t> / </a:t>
            </a:r>
            <a:r>
              <a:rPr lang="en-US" sz="3400" dirty="0">
                <a:solidFill>
                  <a:schemeClr val="tx2">
                    <a:lumMod val="75000"/>
                  </a:schemeClr>
                </a:solidFill>
              </a:rPr>
              <a:t>send</a:t>
            </a:r>
            <a:r>
              <a:rPr lang="en-US" sz="3400" dirty="0"/>
              <a:t> </a:t>
            </a:r>
            <a:r>
              <a:rPr lang="en-US" sz="3400" dirty="0">
                <a:solidFill>
                  <a:schemeClr val="tx2">
                    <a:lumMod val="75000"/>
                  </a:schemeClr>
                </a:solidFill>
              </a:rPr>
              <a:t>transactions</a:t>
            </a:r>
            <a:r>
              <a:rPr lang="en-US" dirty="0"/>
              <a:t>, view balance</a:t>
            </a:r>
            <a:endParaRPr lang="en-US" dirty="0">
              <a:solidFill>
                <a:schemeClr val="tx2">
                  <a:lumMod val="75000"/>
                </a:schemeClr>
              </a:solidFill>
            </a:endParaRPr>
          </a:p>
          <a:p>
            <a:pPr>
              <a:spcBef>
                <a:spcPts val="1800"/>
              </a:spcBef>
            </a:pPr>
            <a:r>
              <a:rPr lang="en-US" sz="3600" dirty="0">
                <a:solidFill>
                  <a:schemeClr val="tx2">
                    <a:lumMod val="75000"/>
                  </a:schemeClr>
                </a:solidFill>
              </a:rPr>
              <a:t>Convenience</a:t>
            </a:r>
            <a:r>
              <a:rPr lang="bg-BG" sz="3600" dirty="0"/>
              <a:t> + </a:t>
            </a:r>
            <a:r>
              <a:rPr lang="en-US" sz="3600" dirty="0">
                <a:solidFill>
                  <a:schemeClr val="tx2">
                    <a:lumMod val="75000"/>
                  </a:schemeClr>
                </a:solidFill>
              </a:rPr>
              <a:t>risk</a:t>
            </a:r>
            <a:r>
              <a:rPr lang="en-US" sz="3600" dirty="0"/>
              <a:t> to access your crypto-assets in the pocket</a:t>
            </a:r>
          </a:p>
          <a:p>
            <a:pPr>
              <a:spcBef>
                <a:spcPts val="1800"/>
              </a:spcBef>
            </a:pPr>
            <a:r>
              <a:rPr lang="en-US" sz="3600" dirty="0">
                <a:solidFill>
                  <a:schemeClr val="tx2">
                    <a:lumMod val="75000"/>
                  </a:schemeClr>
                </a:solidFill>
              </a:rPr>
              <a:t>Wallets</a:t>
            </a:r>
            <a:r>
              <a:rPr lang="en-US" sz="3600" dirty="0"/>
              <a:t> do not store actually cryptocurrency</a:t>
            </a:r>
          </a:p>
          <a:p>
            <a:pPr lvl="1"/>
            <a:r>
              <a:rPr lang="en-US" sz="3400" dirty="0"/>
              <a:t>They store your </a:t>
            </a:r>
            <a:r>
              <a:rPr lang="en-US" sz="3400" dirty="0">
                <a:solidFill>
                  <a:schemeClr val="tx2">
                    <a:lumMod val="75000"/>
                  </a:schemeClr>
                </a:solidFill>
              </a:rPr>
              <a:t>private keys</a:t>
            </a:r>
          </a:p>
        </p:txBody>
      </p:sp>
      <p:sp>
        <p:nvSpPr>
          <p:cNvPr id="4" name="Title 3"/>
          <p:cNvSpPr>
            <a:spLocks noGrp="1"/>
          </p:cNvSpPr>
          <p:nvPr>
            <p:ph type="title"/>
          </p:nvPr>
        </p:nvSpPr>
        <p:spPr/>
        <p:txBody>
          <a:bodyPr/>
          <a:lstStyle/>
          <a:p>
            <a:r>
              <a:rPr lang="en-US" dirty="0"/>
              <a:t>Mobile Wallets</a:t>
            </a:r>
          </a:p>
        </p:txBody>
      </p:sp>
      <p:pic>
        <p:nvPicPr>
          <p:cNvPr id="1026" name="Picture 2" descr="C:\Users\FiReDeSiRe\Desktop\Blockchain Camp SoftUni\Day 3\materials\crypto-currency-wall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4612" y="3835265"/>
            <a:ext cx="3740727" cy="2413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4612" y="1169056"/>
            <a:ext cx="3740727" cy="240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22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dirty="0"/>
              <a:t>A </a:t>
            </a:r>
            <a:r>
              <a:rPr lang="en-US" dirty="0">
                <a:solidFill>
                  <a:schemeClr val="tx2">
                    <a:lumMod val="75000"/>
                  </a:schemeClr>
                </a:solidFill>
              </a:rPr>
              <a:t>desktop wallet </a:t>
            </a:r>
            <a:r>
              <a:rPr lang="en-US" dirty="0"/>
              <a:t>runs in your laptop (Windows / Linux / Mac OS)</a:t>
            </a:r>
          </a:p>
          <a:p>
            <a:r>
              <a:rPr lang="en-US" dirty="0">
                <a:solidFill>
                  <a:schemeClr val="tx2">
                    <a:lumMod val="75000"/>
                  </a:schemeClr>
                </a:solidFill>
              </a:rPr>
              <a:t>Desktop wallets </a:t>
            </a:r>
            <a:r>
              <a:rPr lang="en-US" dirty="0"/>
              <a:t>are regarded as safer than exchange wallets</a:t>
            </a:r>
          </a:p>
          <a:p>
            <a:pPr lvl="1"/>
            <a:r>
              <a:rPr lang="en-US" dirty="0"/>
              <a:t>Remember: desktop wallet is only as secure as </a:t>
            </a:r>
            <a:r>
              <a:rPr lang="en-US" dirty="0">
                <a:solidFill>
                  <a:schemeClr val="tx2">
                    <a:lumMod val="75000"/>
                  </a:schemeClr>
                </a:solidFill>
              </a:rPr>
              <a:t>your computer</a:t>
            </a:r>
            <a:r>
              <a:rPr lang="en-US" dirty="0"/>
              <a:t>!</a:t>
            </a:r>
          </a:p>
          <a:p>
            <a:r>
              <a:rPr lang="en-US" dirty="0"/>
              <a:t>A </a:t>
            </a:r>
            <a:r>
              <a:rPr lang="en-US" dirty="0">
                <a:solidFill>
                  <a:schemeClr val="tx2">
                    <a:lumMod val="75000"/>
                  </a:schemeClr>
                </a:solidFill>
              </a:rPr>
              <a:t>desktop wallet </a:t>
            </a:r>
            <a:r>
              <a:rPr lang="en-US" dirty="0"/>
              <a:t>gives you full control of your private keys</a:t>
            </a:r>
          </a:p>
        </p:txBody>
      </p:sp>
      <p:sp>
        <p:nvSpPr>
          <p:cNvPr id="4" name="Title 3"/>
          <p:cNvSpPr>
            <a:spLocks noGrp="1"/>
          </p:cNvSpPr>
          <p:nvPr>
            <p:ph type="title"/>
          </p:nvPr>
        </p:nvSpPr>
        <p:spPr/>
        <p:txBody>
          <a:bodyPr/>
          <a:lstStyle/>
          <a:p>
            <a:r>
              <a:rPr lang="en-US" dirty="0"/>
              <a:t>Desktop Wallets</a:t>
            </a:r>
          </a:p>
        </p:txBody>
      </p:sp>
      <p:pic>
        <p:nvPicPr>
          <p:cNvPr id="2050" name="Picture 2" descr="C:\Users\FiReDeSiRe\Desktop\Blockchain Camp SoftUni\Day 3\materials\main-qimg-a53c7395fabc06b3c9d1e9e731e2be12-c.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7412" y="1295400"/>
            <a:ext cx="4187228" cy="2819400"/>
          </a:xfrm>
          <a:prstGeom prst="roundRect">
            <a:avLst>
              <a:gd name="adj" fmla="val 1383"/>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crypto wallet software">
            <a:extLst>
              <a:ext uri="{FF2B5EF4-FFF2-40B4-BE49-F238E27FC236}">
                <a16:creationId xmlns:a16="http://schemas.microsoft.com/office/drawing/2014/main" id="{B155BCA5-8E64-4CAC-8172-4E988D21A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640" y="4191000"/>
            <a:ext cx="267077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7046999" cy="5570355"/>
          </a:xfrm>
        </p:spPr>
        <p:txBody>
          <a:bodyPr>
            <a:noAutofit/>
          </a:bodyPr>
          <a:lstStyle/>
          <a:p>
            <a:pPr>
              <a:lnSpc>
                <a:spcPct val="110000"/>
              </a:lnSpc>
            </a:pPr>
            <a:r>
              <a:rPr lang="en-US" dirty="0"/>
              <a:t>No application download</a:t>
            </a:r>
          </a:p>
          <a:p>
            <a:pPr lvl="1">
              <a:lnSpc>
                <a:spcPct val="110000"/>
              </a:lnSpc>
            </a:pPr>
            <a:r>
              <a:rPr lang="en-US" dirty="0"/>
              <a:t>Access the wallet from the </a:t>
            </a:r>
            <a:r>
              <a:rPr lang="en-US" dirty="0">
                <a:solidFill>
                  <a:schemeClr val="tx2">
                    <a:lumMod val="75000"/>
                  </a:schemeClr>
                </a:solidFill>
              </a:rPr>
              <a:t>web</a:t>
            </a:r>
          </a:p>
          <a:p>
            <a:pPr>
              <a:lnSpc>
                <a:spcPct val="110000"/>
              </a:lnSpc>
            </a:pPr>
            <a:r>
              <a:rPr lang="en-US" dirty="0"/>
              <a:t>Security is controversial</a:t>
            </a:r>
            <a:endParaRPr lang="bg-BG" dirty="0"/>
          </a:p>
          <a:p>
            <a:pPr lvl="1">
              <a:lnSpc>
                <a:spcPct val="110000"/>
              </a:lnSpc>
            </a:pPr>
            <a:r>
              <a:rPr lang="en-US" dirty="0"/>
              <a:t>Your </a:t>
            </a:r>
            <a:r>
              <a:rPr lang="en-US" dirty="0">
                <a:solidFill>
                  <a:schemeClr val="tx2">
                    <a:lumMod val="75000"/>
                  </a:schemeClr>
                </a:solidFill>
              </a:rPr>
              <a:t>private key </a:t>
            </a:r>
            <a:r>
              <a:rPr lang="en-US" dirty="0"/>
              <a:t>stays at the server</a:t>
            </a:r>
            <a:r>
              <a:rPr lang="bg-BG" dirty="0"/>
              <a:t>!</a:t>
            </a:r>
            <a:endParaRPr lang="en-US" dirty="0"/>
          </a:p>
          <a:p>
            <a:pPr lvl="1">
              <a:lnSpc>
                <a:spcPct val="110000"/>
              </a:lnSpc>
            </a:pPr>
            <a:r>
              <a:rPr lang="en-US" dirty="0"/>
              <a:t>Typically uses a </a:t>
            </a:r>
            <a:r>
              <a:rPr lang="en-US" dirty="0">
                <a:solidFill>
                  <a:schemeClr val="tx2">
                    <a:lumMod val="75000"/>
                  </a:schemeClr>
                </a:solidFill>
              </a:rPr>
              <a:t>two-factor authentication</a:t>
            </a:r>
            <a:r>
              <a:rPr lang="en-US" dirty="0"/>
              <a:t> (e.g. pass + SMS)</a:t>
            </a:r>
          </a:p>
          <a:p>
            <a:pPr>
              <a:lnSpc>
                <a:spcPct val="110000"/>
              </a:lnSpc>
            </a:pPr>
            <a:r>
              <a:rPr lang="en-US" dirty="0"/>
              <a:t>Some online wallets are </a:t>
            </a:r>
            <a:r>
              <a:rPr lang="en-US" dirty="0">
                <a:solidFill>
                  <a:schemeClr val="tx2">
                    <a:lumMod val="75000"/>
                  </a:schemeClr>
                </a:solidFill>
              </a:rPr>
              <a:t>hybrid wallets</a:t>
            </a:r>
            <a:r>
              <a:rPr lang="bg-BG" dirty="0"/>
              <a:t> (</a:t>
            </a:r>
            <a:r>
              <a:rPr lang="en-US" dirty="0"/>
              <a:t>app to sign transactions</a:t>
            </a:r>
            <a:r>
              <a:rPr lang="bg-BG" dirty="0"/>
              <a: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a:t>Web-Based Wallets</a:t>
            </a:r>
          </a:p>
        </p:txBody>
      </p:sp>
      <p:pic>
        <p:nvPicPr>
          <p:cNvPr id="2050" name="Picture 2" descr="Резултат с изображение за web wallet">
            <a:extLst>
              <a:ext uri="{FF2B5EF4-FFF2-40B4-BE49-F238E27FC236}">
                <a16:creationId xmlns:a16="http://schemas.microsoft.com/office/drawing/2014/main" id="{F4976823-0BBA-4102-B21C-213336840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12" y="2080474"/>
            <a:ext cx="5561013" cy="4701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FiReDeSiRe\Desktop\Blockchain Camp SoftUni\Day 3\materials\online-wallet-cryptocurrency.png">
            <a:extLst>
              <a:ext uri="{FF2B5EF4-FFF2-40B4-BE49-F238E27FC236}">
                <a16:creationId xmlns:a16="http://schemas.microsoft.com/office/drawing/2014/main" id="{457D26F9-39C9-44B9-94DC-7C73CC618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1551" y="344628"/>
            <a:ext cx="2150645" cy="161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7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a:xfrm>
            <a:off x="190412" y="1151121"/>
            <a:ext cx="11804822" cy="5570355"/>
          </a:xfrm>
        </p:spPr>
        <p:txBody>
          <a:bodyPr>
            <a:normAutofit/>
          </a:bodyPr>
          <a:lstStyle/>
          <a:p>
            <a:r>
              <a:rPr lang="en-US" dirty="0"/>
              <a:t>Hardware wallet</a:t>
            </a:r>
          </a:p>
          <a:p>
            <a:pPr lvl="1"/>
            <a:r>
              <a:rPr lang="en-US" dirty="0">
                <a:solidFill>
                  <a:schemeClr val="tx2">
                    <a:lumMod val="75000"/>
                  </a:schemeClr>
                </a:solidFill>
              </a:rPr>
              <a:t>Hardware device</a:t>
            </a:r>
            <a:r>
              <a:rPr lang="en-US" dirty="0"/>
              <a:t> built to hold</a:t>
            </a:r>
            <a:br>
              <a:rPr lang="en-US" dirty="0"/>
            </a:br>
            <a:r>
              <a:rPr lang="en-US" dirty="0"/>
              <a:t>cryptocurrency and private keys</a:t>
            </a:r>
          </a:p>
          <a:p>
            <a:pPr lvl="1"/>
            <a:r>
              <a:rPr lang="en-US" dirty="0"/>
              <a:t>E.g. </a:t>
            </a:r>
            <a:r>
              <a:rPr lang="en-US" dirty="0">
                <a:solidFill>
                  <a:schemeClr val="tx2">
                    <a:lumMod val="75000"/>
                  </a:schemeClr>
                </a:solidFill>
              </a:rPr>
              <a:t>USB token</a:t>
            </a:r>
          </a:p>
          <a:p>
            <a:pPr>
              <a:spcBef>
                <a:spcPts val="1200"/>
              </a:spcBef>
            </a:pPr>
            <a:r>
              <a:rPr lang="en-US" dirty="0"/>
              <a:t>Strong </a:t>
            </a:r>
            <a:r>
              <a:rPr lang="en-US" dirty="0">
                <a:solidFill>
                  <a:schemeClr val="tx2">
                    <a:lumMod val="75000"/>
                  </a:schemeClr>
                </a:solidFill>
              </a:rPr>
              <a:t>security</a:t>
            </a:r>
          </a:p>
          <a:p>
            <a:pPr lvl="1"/>
            <a:r>
              <a:rPr lang="en-US" dirty="0"/>
              <a:t>Your </a:t>
            </a:r>
            <a:r>
              <a:rPr lang="en-US" dirty="0">
                <a:solidFill>
                  <a:schemeClr val="tx2">
                    <a:lumMod val="75000"/>
                  </a:schemeClr>
                </a:solidFill>
              </a:rPr>
              <a:t>private keys </a:t>
            </a:r>
            <a:r>
              <a:rPr lang="en-US" dirty="0"/>
              <a:t>stay in the device, not in your computer</a:t>
            </a:r>
          </a:p>
          <a:p>
            <a:pPr lvl="1"/>
            <a:r>
              <a:rPr lang="en-US" dirty="0"/>
              <a:t>Each </a:t>
            </a:r>
            <a:r>
              <a:rPr lang="en-US" dirty="0">
                <a:solidFill>
                  <a:schemeClr val="tx2">
                    <a:lumMod val="75000"/>
                  </a:schemeClr>
                </a:solidFill>
              </a:rPr>
              <a:t>transaction</a:t>
            </a:r>
            <a:r>
              <a:rPr lang="en-US" dirty="0"/>
              <a:t> is </a:t>
            </a:r>
            <a:r>
              <a:rPr lang="en-US" dirty="0">
                <a:solidFill>
                  <a:schemeClr val="tx2">
                    <a:lumMod val="75000"/>
                  </a:schemeClr>
                </a:solidFill>
              </a:rPr>
              <a:t>signed</a:t>
            </a:r>
            <a:r>
              <a:rPr lang="en-US" dirty="0"/>
              <a:t> by a button click on the device</a:t>
            </a:r>
          </a:p>
          <a:p>
            <a:pPr lvl="1"/>
            <a:r>
              <a:rPr lang="en-US" dirty="0"/>
              <a:t>Hacked computer does not compromise the wallet</a:t>
            </a:r>
          </a:p>
        </p:txBody>
      </p:sp>
      <p:sp>
        <p:nvSpPr>
          <p:cNvPr id="4" name="Title 3"/>
          <p:cNvSpPr>
            <a:spLocks noGrp="1"/>
          </p:cNvSpPr>
          <p:nvPr>
            <p:ph type="title"/>
          </p:nvPr>
        </p:nvSpPr>
        <p:spPr/>
        <p:txBody>
          <a:bodyPr/>
          <a:lstStyle/>
          <a:p>
            <a:r>
              <a:rPr lang="en-US" dirty="0"/>
              <a:t>Hardware-Based Wallets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32" y="1224693"/>
            <a:ext cx="1848410" cy="2767013"/>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955" y="1224694"/>
            <a:ext cx="2037360" cy="2767012"/>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95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4774</TotalTime>
  <Words>2015</Words>
  <Application>Microsoft Office PowerPoint</Application>
  <PresentationFormat>Custom</PresentationFormat>
  <Paragraphs>350</Paragraphs>
  <Slides>39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Wingdings</vt:lpstr>
      <vt:lpstr>Wingdings 2</vt:lpstr>
      <vt:lpstr>SoftUni 16x9</vt:lpstr>
      <vt:lpstr>Cryptocurrency Wallets and Transactions</vt:lpstr>
      <vt:lpstr>Table of Content</vt:lpstr>
      <vt:lpstr>Crypto Wallets</vt:lpstr>
      <vt:lpstr>What is a Cryptocurrency Wallet?</vt:lpstr>
      <vt:lpstr>Types of Wallets</vt:lpstr>
      <vt:lpstr>Mobile Wallets</vt:lpstr>
      <vt:lpstr>Desktop Wallets</vt:lpstr>
      <vt:lpstr>Web-Based Wallets</vt:lpstr>
      <vt:lpstr>Hardware-Based Wallets</vt:lpstr>
      <vt:lpstr>Paper Wallets</vt:lpstr>
      <vt:lpstr>Brain Wallets</vt:lpstr>
      <vt:lpstr>Generating Single Wallet and Paper Wallet</vt:lpstr>
      <vt:lpstr>Generating a Single Wallet</vt:lpstr>
      <vt:lpstr>Generating a Paper Wallet</vt:lpstr>
      <vt:lpstr>Mnemonic Seed in Crypto Wallets</vt:lpstr>
      <vt:lpstr>Crypto Wallet Software</vt:lpstr>
      <vt:lpstr>Mobile Wallet – Jaxx</vt:lpstr>
      <vt:lpstr>Jaxx Wallet – Pros</vt:lpstr>
      <vt:lpstr>Jaxx Wallet – Cons</vt:lpstr>
      <vt:lpstr>Desktop Wallet – Exodus</vt:lpstr>
      <vt:lpstr>Trade via ShapeShift in Exodus</vt:lpstr>
      <vt:lpstr>ShapeShift Example in Exodus</vt:lpstr>
      <vt:lpstr>Exodus Wallet – Pros</vt:lpstr>
      <vt:lpstr>Exodus Wallet – Cons</vt:lpstr>
      <vt:lpstr>Online Wallets: MyEtherWallet</vt:lpstr>
      <vt:lpstr>Online Wallets: Coinbase</vt:lpstr>
      <vt:lpstr>Hardware Wallets: Ledger Nano S</vt:lpstr>
      <vt:lpstr>Blockchain Transactions</vt:lpstr>
      <vt:lpstr>Transaction Models</vt:lpstr>
      <vt:lpstr>Bitcoin Transactions</vt:lpstr>
      <vt:lpstr>Creating a Bitcoin Transaction – Example</vt:lpstr>
      <vt:lpstr>How a Bitcoin Transaction is Sent?</vt:lpstr>
      <vt:lpstr>Transaction Chaining and UTXO</vt:lpstr>
      <vt:lpstr>Transaction Fees</vt:lpstr>
      <vt:lpstr>Transaction Fees per Byte</vt:lpstr>
      <vt:lpstr>Exercises</vt:lpstr>
      <vt:lpstr>Summary</vt:lpstr>
      <vt:lpstr>Cryptocurrency Wallets and Transactions</vt:lpstr>
      <vt:lpstr>Resources</vt:lpstr>
    </vt:vector>
  </TitlesOfParts>
  <Company>Academy School of Blockchain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Cryptocurrency-Wallets-and-Transactions</dc:title>
  <dc:subject>Blockchain Academy</dc:subject>
  <dc:creator>SoftUni</dc:creator>
  <cp:keywords>blockchain, training, course, academy</cp:keywords>
  <dc:description>Academy School of Blockchain: http://www.kingsland.academy</dc:description>
  <cp:lastModifiedBy>Svetlin Nakov</cp:lastModifiedBy>
  <cp:revision>523</cp:revision>
  <dcterms:created xsi:type="dcterms:W3CDTF">2014-01-02T17:00:34Z</dcterms:created>
  <dcterms:modified xsi:type="dcterms:W3CDTF">2018-02-23T17:09:58Z</dcterms:modified>
  <cp:category>blockchain, training, course, academy</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